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6.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2"/>
  </p:notesMasterIdLst>
  <p:sldIdLst>
    <p:sldId id="256" r:id="rId5"/>
    <p:sldId id="292" r:id="rId6"/>
    <p:sldId id="257" r:id="rId7"/>
    <p:sldId id="290" r:id="rId8"/>
    <p:sldId id="274" r:id="rId9"/>
    <p:sldId id="275" r:id="rId10"/>
    <p:sldId id="294" r:id="rId11"/>
    <p:sldId id="262" r:id="rId12"/>
    <p:sldId id="278" r:id="rId13"/>
    <p:sldId id="264" r:id="rId14"/>
    <p:sldId id="280" r:id="rId15"/>
    <p:sldId id="281" r:id="rId16"/>
    <p:sldId id="272" r:id="rId17"/>
    <p:sldId id="282" r:id="rId18"/>
    <p:sldId id="269" r:id="rId19"/>
    <p:sldId id="284" r:id="rId20"/>
    <p:sldId id="285" r:id="rId21"/>
    <p:sldId id="293" r:id="rId22"/>
    <p:sldId id="286" r:id="rId23"/>
    <p:sldId id="287" r:id="rId24"/>
    <p:sldId id="288" r:id="rId25"/>
    <p:sldId id="299" r:id="rId26"/>
    <p:sldId id="289" r:id="rId27"/>
    <p:sldId id="291" r:id="rId28"/>
    <p:sldId id="300" r:id="rId29"/>
    <p:sldId id="279" r:id="rId30"/>
    <p:sldId id="271" r:id="rId31"/>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937206-71DC-F602-8B4A-A4F525BCD085}" name="FOURNIER Catherine" initials="FC" userId="5ab476700106d4f3" providerId="Windows Live"/>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6"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609" autoAdjust="0"/>
    <p:restoredTop sz="94696"/>
  </p:normalViewPr>
  <p:slideViewPr>
    <p:cSldViewPr snapToGrid="0" snapToObjects="1">
      <p:cViewPr varScale="1">
        <p:scale>
          <a:sx n="58" d="100"/>
          <a:sy n="58" d="100"/>
        </p:scale>
        <p:origin x="82" y="5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04/10/2022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29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 name="Google Shape;2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Text, whiteboard&#10;&#10;Description automatically generated">
            <a:extLst>
              <a:ext uri="{FF2B5EF4-FFF2-40B4-BE49-F238E27FC236}">
                <a16:creationId xmlns:a16="http://schemas.microsoft.com/office/drawing/2014/main" id="{FFC70F78-64E0-FE44-8E2F-FB45D5FA4D41}"/>
              </a:ext>
            </a:extLst>
          </p:cNvPr>
          <p:cNvPicPr>
            <a:picLocks noChangeAspect="1"/>
          </p:cNvPicPr>
          <p:nvPr userDrawn="1"/>
        </p:nvPicPr>
        <p:blipFill rotWithShape="1">
          <a:blip r:embed="rId2"/>
          <a:srcRect l="4305" t="7072" r="24869" b="8522"/>
          <a:stretch/>
        </p:blipFill>
        <p:spPr>
          <a:xfrm>
            <a:off x="5668617" y="1285833"/>
            <a:ext cx="6394174" cy="4286333"/>
          </a:xfrm>
          <a:prstGeom prst="rect">
            <a:avLst/>
          </a:prstGeom>
        </p:spPr>
      </p:pic>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f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
              <a:t>Click to edit Master subtitle style</a:t>
            </a:r>
          </a:p>
        </p:txBody>
      </p:sp>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f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f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f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f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f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f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f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f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f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10/11/2020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f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f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10/11/2020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f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10/11/2020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f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f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10/11/2020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f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hyperlink" Target="https://extranet.who.int/hslp/content/sars-cov-2-antigen-rapid-diagnostic-test-training-package" TargetMode="External"/><Relationship Id="rId5" Type="http://schemas.openxmlformats.org/officeDocument/2006/relationships/tags" Target="../tags/tag22.xml"/><Relationship Id="rId10" Type="http://schemas.openxmlformats.org/officeDocument/2006/relationships/image" Target="../media/image12.png"/><Relationship Id="rId4" Type="http://schemas.openxmlformats.org/officeDocument/2006/relationships/tags" Target="../tags/tag21.xml"/><Relationship Id="rId9"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notesSlide" Target="../notesSlides/notesSlide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2.xml"/><Relationship Id="rId5" Type="http://schemas.openxmlformats.org/officeDocument/2006/relationships/tags" Target="../tags/tag32.xml"/><Relationship Id="rId4" Type="http://schemas.openxmlformats.org/officeDocument/2006/relationships/tags" Target="../tags/tag3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8.sv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5.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8.svg"/></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Layout" Target="../slideLayouts/slideLayout2.xml"/><Relationship Id="rId1" Type="http://schemas.openxmlformats.org/officeDocument/2006/relationships/tags" Target="../tags/tag38.xml"/><Relationship Id="rId5" Type="http://schemas.openxmlformats.org/officeDocument/2006/relationships/image" Target="../media/image8.sv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hyperlink" Target="https://cdn.who.int/media/docs/default-source/substandard-and-falsified/pms_user_feedback_form.docx?sfvrsn=3856959_17" TargetMode="External"/><Relationship Id="rId3" Type="http://schemas.openxmlformats.org/officeDocument/2006/relationships/tags" Target="../tags/tag41.xml"/><Relationship Id="rId7" Type="http://schemas.openxmlformats.org/officeDocument/2006/relationships/notesSlide" Target="../notesSlides/notesSlide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Layout" Target="../slideLayouts/slideLayout2.xml"/><Relationship Id="rId5" Type="http://schemas.openxmlformats.org/officeDocument/2006/relationships/tags" Target="../tags/tag43.xml"/><Relationship Id="rId4" Type="http://schemas.openxmlformats.org/officeDocument/2006/relationships/tags" Target="../tags/tag4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8.svg"/></Relationships>
</file>

<file path=ppt/slides/_rels/slide24.xml.rels><?xml version="1.0" encoding="UTF-8" standalone="yes"?>
<Relationships xmlns="http://schemas.openxmlformats.org/package/2006/relationships"><Relationship Id="rId3" Type="http://schemas.openxmlformats.org/officeDocument/2006/relationships/hyperlink" Target="https://www.cdc.gov/coronavirus/2019-ncov/global-covid-19/compare-digital-tools.html" TargetMode="External"/><Relationship Id="rId2" Type="http://schemas.openxmlformats.org/officeDocument/2006/relationships/slideLayout" Target="../slideLayouts/slideLayout2.xml"/><Relationship Id="rId1" Type="http://schemas.openxmlformats.org/officeDocument/2006/relationships/tags" Target="../tags/tag45.xml"/><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image" Target="../media/image16.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5.png"/><Relationship Id="rId5" Type="http://schemas.openxmlformats.org/officeDocument/2006/relationships/tags" Target="../tags/tag50.xml"/><Relationship Id="rId10" Type="http://schemas.openxmlformats.org/officeDocument/2006/relationships/notesSlide" Target="../notesSlides/notesSlide6.xml"/><Relationship Id="rId4" Type="http://schemas.openxmlformats.org/officeDocument/2006/relationships/tags" Target="../tags/tag49.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tags" Target="../tags/tag6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image" Target="../media/image16.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image" Target="../media/image15.png"/><Relationship Id="rId5" Type="http://schemas.openxmlformats.org/officeDocument/2006/relationships/tags" Target="../tags/tag58.xml"/><Relationship Id="rId10" Type="http://schemas.openxmlformats.org/officeDocument/2006/relationships/notesSlide" Target="../notesSlides/notesSlide7.xml"/><Relationship Id="rId4" Type="http://schemas.openxmlformats.org/officeDocument/2006/relationships/tags" Target="../tags/tag57.xml"/><Relationship Id="rId9"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1.sv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10.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9.jpeg"/><Relationship Id="rId5" Type="http://schemas.openxmlformats.org/officeDocument/2006/relationships/tags" Target="../tags/tag14.xml"/><Relationship Id="rId10" Type="http://schemas.openxmlformats.org/officeDocument/2006/relationships/hyperlink" Target="https://cdn.who.int/media/docs/default-source/substandard-and-falsified/pms_user_feedback_form.docx?sfvrsn=3856959_17" TargetMode="External"/><Relationship Id="rId4" Type="http://schemas.openxmlformats.org/officeDocument/2006/relationships/tags" Target="../tags/tag13.xml"/><Relationship Id="rId9"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0"/>
          <a:lstStyle/>
          <a:p>
            <a:pPr rtl="0"/>
            <a:r>
              <a:rPr lang="fr"/>
              <a:t>09</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213184"/>
            <a:ext cx="3992217" cy="1337871"/>
          </a:xfrm>
        </p:spPr>
        <p:txBody>
          <a:bodyPr rtlCol="0">
            <a:normAutofit lnSpcReduction="10000"/>
          </a:bodyPr>
          <a:lstStyle/>
          <a:p>
            <a:pPr rtl="0"/>
            <a:r>
              <a:rPr lang="fr" sz="3600" dirty="0"/>
              <a:t>Utilisation des données de</a:t>
            </a:r>
            <a:r>
              <a:rPr lang="en-US" sz="3600" dirty="0"/>
              <a:t>s</a:t>
            </a:r>
            <a:r>
              <a:rPr lang="fr" sz="3600" dirty="0"/>
              <a:t> TDR-</a:t>
            </a:r>
            <a:r>
              <a:rPr lang="en-US" sz="3600" dirty="0"/>
              <a:t>Ag</a:t>
            </a:r>
            <a:r>
              <a:rPr lang="fr" sz="3600" dirty="0"/>
              <a:t> du SARS-CoV-2</a:t>
            </a:r>
          </a:p>
        </p:txBody>
      </p:sp>
      <p:pic>
        <p:nvPicPr>
          <p:cNvPr id="5" name="Picture 4">
            <a:extLst>
              <a:ext uri="{FF2B5EF4-FFF2-40B4-BE49-F238E27FC236}">
                <a16:creationId xmlns:a16="http://schemas.microsoft.com/office/drawing/2014/main" id="{27B327C7-C05F-6C47-AB00-3F5484638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8"/>
            <a:ext cx="2083460" cy="730140"/>
          </a:xfrm>
          <a:prstGeom prst="rect">
            <a:avLst/>
          </a:prstGeom>
        </p:spPr>
      </p:pic>
      <p:pic>
        <p:nvPicPr>
          <p:cNvPr id="6" name="Picture 5" descr="\\Wims\hq\GVA11\Home\cl-DGO\Dept-DGD\t-WPC\campanal\Desktop\OMS-bleu.jpg">
            <a:extLst>
              <a:ext uri="{FF2B5EF4-FFF2-40B4-BE49-F238E27FC236}">
                <a16:creationId xmlns:a16="http://schemas.microsoft.com/office/drawing/2014/main" id="{2C9FE0F5-3074-477A-8E58-8DF762C9820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9587" y="137822"/>
            <a:ext cx="2842895" cy="715010"/>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Registre des TDR-Ag du SARS-CoV-2 *</a:t>
            </a:r>
          </a:p>
        </p:txBody>
      </p:sp>
      <p:sp>
        <p:nvSpPr>
          <p:cNvPr id="157" name="Google Shape;157;p9"/>
          <p:cNvSpPr txBox="1">
            <a:spLocks noGrp="1"/>
          </p:cNvSpPr>
          <p:nvPr>
            <p:ph type="body" idx="1"/>
            <p:custDataLst>
              <p:tags r:id="rId3"/>
            </p:custDataLst>
          </p:nvPr>
        </p:nvSpPr>
        <p:spPr>
          <a:xfrm>
            <a:off x="838200" y="1736203"/>
            <a:ext cx="5646490" cy="4440760"/>
          </a:xfrm>
          <a:prstGeom prst="rect">
            <a:avLst/>
          </a:prstGeom>
          <a:noFill/>
          <a:ln>
            <a:noFill/>
          </a:ln>
        </p:spPr>
        <p:txBody>
          <a:bodyPr spcFirstLastPara="1" wrap="square" lIns="91425" tIns="45700" rIns="91425" bIns="45700" anchor="t" anchorCtr="0">
            <a:normAutofit/>
          </a:bodyPr>
          <a:lstStyle/>
          <a:p>
            <a:pPr marL="0" lvl="1" indent="0" algn="l" rtl="0">
              <a:lnSpc>
                <a:spcPct val="100000"/>
              </a:lnSpc>
              <a:spcBef>
                <a:spcPts val="0"/>
              </a:spcBef>
              <a:spcAft>
                <a:spcPts val="0"/>
              </a:spcAft>
              <a:buSzPts val="1800"/>
              <a:buNone/>
            </a:pPr>
            <a:r>
              <a:rPr lang="fr-FR" b="1" dirty="0"/>
              <a:t>Le registre des TDR-Ag du SARS-CoV-2 :</a:t>
            </a:r>
            <a:endParaRPr lang="fr-FR" dirty="0"/>
          </a:p>
          <a:p>
            <a:pPr marL="685800" lvl="1" indent="-228600" algn="l" rtl="0">
              <a:lnSpc>
                <a:spcPct val="100000"/>
              </a:lnSpc>
              <a:spcBef>
                <a:spcPts val="500"/>
              </a:spcBef>
              <a:spcAft>
                <a:spcPts val="0"/>
              </a:spcAft>
              <a:buSzPts val="1800"/>
              <a:buChar char="•"/>
            </a:pPr>
            <a:r>
              <a:rPr lang="fr-FR" dirty="0"/>
              <a:t>sert d’outil permanent d’assurance de la qualité</a:t>
            </a:r>
          </a:p>
          <a:p>
            <a:pPr marL="685800" lvl="1" indent="-228600" algn="l" rtl="0">
              <a:lnSpc>
                <a:spcPct val="100000"/>
              </a:lnSpc>
              <a:spcBef>
                <a:spcPts val="500"/>
              </a:spcBef>
              <a:spcAft>
                <a:spcPts val="0"/>
              </a:spcAft>
              <a:buSzPts val="1800"/>
              <a:buChar char="•"/>
            </a:pPr>
            <a:r>
              <a:rPr lang="fr-FR" dirty="0"/>
              <a:t>identifie les problèmes</a:t>
            </a:r>
          </a:p>
          <a:p>
            <a:pPr marL="685800" lvl="1" indent="-228600" algn="l" rtl="0">
              <a:lnSpc>
                <a:spcPct val="100000"/>
              </a:lnSpc>
              <a:spcBef>
                <a:spcPts val="500"/>
              </a:spcBef>
              <a:spcAft>
                <a:spcPts val="0"/>
              </a:spcAft>
              <a:buSzPts val="1800"/>
              <a:buChar char="•"/>
            </a:pPr>
            <a:r>
              <a:rPr lang="fr-FR" dirty="0"/>
              <a:t>permet de déterminer le nombre de tests effectués </a:t>
            </a:r>
          </a:p>
          <a:p>
            <a:pPr marL="685800" lvl="1" indent="-228600" algn="l" rtl="0">
              <a:lnSpc>
                <a:spcPct val="100000"/>
              </a:lnSpc>
              <a:spcBef>
                <a:spcPts val="500"/>
              </a:spcBef>
              <a:spcAft>
                <a:spcPts val="0"/>
              </a:spcAft>
              <a:buSzPts val="1800"/>
              <a:buChar char="•"/>
            </a:pPr>
            <a:r>
              <a:rPr lang="fr-FR" dirty="0"/>
              <a:t>fournit des données pour le suivi des indicateurs de qualité (</a:t>
            </a:r>
            <a:r>
              <a:rPr lang="fr-FR" dirty="0" err="1"/>
              <a:t>IQ</a:t>
            </a:r>
            <a:r>
              <a:rPr lang="fr-FR" dirty="0"/>
              <a:t>)  </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58" name="Google Shape;158;p9"/>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10</a:t>
            </a:fld>
            <a:endParaRPr lang="fr-FR" sz="1000"/>
          </a:p>
        </p:txBody>
      </p:sp>
      <p:pic>
        <p:nvPicPr>
          <p:cNvPr id="159" name="Google Shape;159;p9" descr="Table, Excel&#10;&#10;Description automatically generated"/>
          <p:cNvPicPr preferRelativeResize="0"/>
          <p:nvPr>
            <p:custDataLst>
              <p:tags r:id="rId5"/>
            </p:custDataLst>
          </p:nvPr>
        </p:nvPicPr>
        <p:blipFill rotWithShape="1">
          <a:blip r:embed="rId10">
            <a:alphaModFix/>
          </a:blip>
          <a:srcRect/>
          <a:stretch/>
        </p:blipFill>
        <p:spPr>
          <a:xfrm>
            <a:off x="6580129" y="1736203"/>
            <a:ext cx="4773670" cy="3414477"/>
          </a:xfrm>
          <a:prstGeom prst="rect">
            <a:avLst/>
          </a:prstGeom>
          <a:noFill/>
          <a:ln>
            <a:noFill/>
          </a:ln>
          <a:effectLst>
            <a:outerShdw blurRad="190500" algn="tl" rotWithShape="0">
              <a:srgbClr val="000000">
                <a:alpha val="69803"/>
              </a:srgbClr>
            </a:outerShdw>
          </a:effectLst>
        </p:spPr>
      </p:pic>
      <p:sp>
        <p:nvSpPr>
          <p:cNvPr id="161" name="Google Shape;161;p9"/>
          <p:cNvSpPr txBox="1"/>
          <p:nvPr>
            <p:custDataLst>
              <p:tags r:id="rId6"/>
            </p:custDataLst>
          </p:nvPr>
        </p:nvSpPr>
        <p:spPr>
          <a:xfrm>
            <a:off x="646544" y="5804991"/>
            <a:ext cx="9133181"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b="0" i="0" u="none" strike="noStrike" cap="none" dirty="0">
                <a:solidFill>
                  <a:schemeClr val="dk1"/>
                </a:solidFill>
                <a:latin typeface="Arial"/>
                <a:sym typeface="Arial"/>
              </a:rPr>
              <a:t>* Un modèle est inclus dans le présent kit de formation sur les tests de diagnostic rapide antigéniques du SARS-CoV-2</a:t>
            </a:r>
            <a:endParaRPr lang="fr-FR" dirty="0"/>
          </a:p>
          <a:p>
            <a:pPr marL="0" marR="0" lvl="0" indent="0" algn="l" rtl="0">
              <a:spcBef>
                <a:spcPts val="0"/>
              </a:spcBef>
              <a:spcAft>
                <a:spcPts val="0"/>
              </a:spcAft>
              <a:buNone/>
            </a:pPr>
            <a:r>
              <a:rPr lang="fr-FR" sz="1200" u="sng" dirty="0">
                <a:solidFill>
                  <a:schemeClr val="dk1"/>
                </a:solidFill>
                <a:latin typeface="Arial"/>
                <a:sym typeface="Arial"/>
                <a:hlinkClick r:id="rId11">
                  <a:extLst>
                    <a:ext uri="{A12FA001-AC4F-418D-AE19-62706E023703}">
                      <ahyp:hlinkClr xmlns:ahyp="http://schemas.microsoft.com/office/drawing/2018/hyperlinkcolor" val="tx"/>
                    </a:ext>
                  </a:extLst>
                </a:hlinkClick>
              </a:rPr>
              <a:t>https://extranet.who.int/hslp/content/sars-cov-2-antigen-rapid-diagnostic-test-training-package</a:t>
            </a:r>
            <a:endParaRPr lang="fr-FR" sz="1200" dirty="0">
              <a:solidFill>
                <a:schemeClr val="dk1"/>
              </a:solidFill>
              <a:latin typeface="Arial"/>
              <a:ea typeface="Arial"/>
              <a:cs typeface="Arial"/>
              <a:sym typeface="Arial"/>
            </a:endParaRPr>
          </a:p>
        </p:txBody>
      </p:sp>
      <p:sp>
        <p:nvSpPr>
          <p:cNvPr id="2" name="Footer Placeholder 3">
            <a:extLst>
              <a:ext uri="{FF2B5EF4-FFF2-40B4-BE49-F238E27FC236}">
                <a16:creationId xmlns:a16="http://schemas.microsoft.com/office/drawing/2014/main" id="{DB4F3768-1C65-B8DD-75D8-9D41842603E4}"/>
              </a:ext>
            </a:extLst>
          </p:cNvPr>
          <p:cNvSpPr>
            <a:spLocks noGrp="1"/>
          </p:cNvSpPr>
          <p:nvPr>
            <p:ph type="ftr" sz="quarter" idx="11"/>
            <p:custDataLst>
              <p:tags r:id="rId7"/>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Table, Excel&#10;&#10;Description automatically generated">
            <a:extLst>
              <a:ext uri="{FF2B5EF4-FFF2-40B4-BE49-F238E27FC236}">
                <a16:creationId xmlns:a16="http://schemas.microsoft.com/office/drawing/2014/main" id="{7972839D-717B-8740-874F-6C09903609B7}"/>
              </a:ext>
            </a:extLst>
          </p:cNvPr>
          <p:cNvPicPr>
            <a:picLocks noChangeAspect="1"/>
          </p:cNvPicPr>
          <p:nvPr/>
        </p:nvPicPr>
        <p:blipFill>
          <a:blip r:embed="rId3"/>
          <a:stretch>
            <a:fillRect/>
          </a:stretch>
        </p:blipFill>
        <p:spPr>
          <a:xfrm>
            <a:off x="828041" y="1307940"/>
            <a:ext cx="6995685" cy="5003825"/>
          </a:xfrm>
          <a:prstGeom prst="rect">
            <a:avLst/>
          </a:prstGeom>
        </p:spPr>
      </p:pic>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629848" y="1672160"/>
            <a:ext cx="4156684" cy="4440760"/>
          </a:xfrm>
        </p:spPr>
        <p:txBody>
          <a:bodyPr rtlCol="0"/>
          <a:lstStyle/>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11</a:t>
            </a:fld>
            <a:endParaRPr lang="en-GB" sz="1000" dirty="0"/>
          </a:p>
        </p:txBody>
      </p:sp>
      <p:sp>
        <p:nvSpPr>
          <p:cNvPr id="7" name="TextBox 6">
            <a:extLst>
              <a:ext uri="{FF2B5EF4-FFF2-40B4-BE49-F238E27FC236}">
                <a16:creationId xmlns:a16="http://schemas.microsoft.com/office/drawing/2014/main" id="{157B0F40-8946-034B-86EF-3EC653EB5730}"/>
              </a:ext>
            </a:extLst>
          </p:cNvPr>
          <p:cNvSpPr txBox="1"/>
          <p:nvPr/>
        </p:nvSpPr>
        <p:spPr>
          <a:xfrm>
            <a:off x="1762293" y="1352525"/>
            <a:ext cx="176386"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1</a:t>
            </a:r>
          </a:p>
        </p:txBody>
      </p:sp>
      <p:sp>
        <p:nvSpPr>
          <p:cNvPr id="8" name="TextBox 7">
            <a:extLst>
              <a:ext uri="{FF2B5EF4-FFF2-40B4-BE49-F238E27FC236}">
                <a16:creationId xmlns:a16="http://schemas.microsoft.com/office/drawing/2014/main" id="{D60BBA66-9C74-A54E-BFD5-93345F058A90}"/>
              </a:ext>
            </a:extLst>
          </p:cNvPr>
          <p:cNvSpPr txBox="1"/>
          <p:nvPr/>
        </p:nvSpPr>
        <p:spPr>
          <a:xfrm>
            <a:off x="3484439" y="1331032"/>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a:solidFill>
                  <a:srgbClr val="FFFFFF"/>
                </a:solidFill>
              </a:rPr>
              <a:t>2</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9" name="TextBox 8">
            <a:extLst>
              <a:ext uri="{FF2B5EF4-FFF2-40B4-BE49-F238E27FC236}">
                <a16:creationId xmlns:a16="http://schemas.microsoft.com/office/drawing/2014/main" id="{73EAA38C-F998-9B42-BC02-DBC4776B1C65}"/>
              </a:ext>
            </a:extLst>
          </p:cNvPr>
          <p:cNvSpPr txBox="1"/>
          <p:nvPr/>
        </p:nvSpPr>
        <p:spPr>
          <a:xfrm>
            <a:off x="397282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10" name="TextBox 9">
            <a:extLst>
              <a:ext uri="{FF2B5EF4-FFF2-40B4-BE49-F238E27FC236}">
                <a16:creationId xmlns:a16="http://schemas.microsoft.com/office/drawing/2014/main" id="{02FB86BA-ED71-A442-B7F1-0A0740E224C6}"/>
              </a:ext>
            </a:extLst>
          </p:cNvPr>
          <p:cNvSpPr txBox="1"/>
          <p:nvPr/>
        </p:nvSpPr>
        <p:spPr>
          <a:xfrm>
            <a:off x="4518444"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a:solidFill>
                  <a:srgbClr val="FFFFFF"/>
                </a:solidFill>
              </a:rPr>
              <a:t>4</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11" name="TextBox 10">
            <a:extLst>
              <a:ext uri="{FF2B5EF4-FFF2-40B4-BE49-F238E27FC236}">
                <a16:creationId xmlns:a16="http://schemas.microsoft.com/office/drawing/2014/main" id="{99B576A2-2065-F349-A9E6-194941908FFB}"/>
              </a:ext>
            </a:extLst>
          </p:cNvPr>
          <p:cNvSpPr txBox="1"/>
          <p:nvPr/>
        </p:nvSpPr>
        <p:spPr>
          <a:xfrm>
            <a:off x="1585906"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2" name="TextBox 11">
            <a:extLst>
              <a:ext uri="{FF2B5EF4-FFF2-40B4-BE49-F238E27FC236}">
                <a16:creationId xmlns:a16="http://schemas.microsoft.com/office/drawing/2014/main" id="{4D35FA43-78AF-C04E-BE5D-15003A29BF98}"/>
              </a:ext>
            </a:extLst>
          </p:cNvPr>
          <p:cNvSpPr txBox="1"/>
          <p:nvPr/>
        </p:nvSpPr>
        <p:spPr>
          <a:xfrm>
            <a:off x="6939133" y="5453406"/>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a:solidFill>
                  <a:srgbClr val="FFFFFF"/>
                </a:solidFill>
              </a:rPr>
              <a:t>6</a:t>
            </a:r>
            <a:endParaRPr kumimoji="0" lang="en-US" sz="1400" b="0" i="0" u="none" strike="noStrike" cap="none" spc="0" normalizeH="0" baseline="0" dirty="0">
              <a:ln>
                <a:noFill/>
              </a:ln>
              <a:solidFill>
                <a:srgbClr val="FFFFFF"/>
              </a:solidFill>
              <a:effectLst/>
              <a:uFillTx/>
              <a:latin typeface="Avenir Roman"/>
              <a:ea typeface="Avenir Roman"/>
              <a:cs typeface="Avenir Roman"/>
              <a:sym typeface="Avenir Roman"/>
            </a:endParaRPr>
          </a:p>
        </p:txBody>
      </p:sp>
      <p:sp>
        <p:nvSpPr>
          <p:cNvPr id="13" name="Text Placeholder 2">
            <a:extLst>
              <a:ext uri="{FF2B5EF4-FFF2-40B4-BE49-F238E27FC236}">
                <a16:creationId xmlns:a16="http://schemas.microsoft.com/office/drawing/2014/main" id="{D636F9A9-BEA2-6445-8EE1-634EDAB23D04}"/>
              </a:ext>
            </a:extLst>
          </p:cNvPr>
          <p:cNvSpPr txBox="1">
            <a:spLocks/>
          </p:cNvSpPr>
          <p:nvPr/>
        </p:nvSpPr>
        <p:spPr>
          <a:xfrm>
            <a:off x="7866117" y="1026804"/>
            <a:ext cx="4116925" cy="558333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buNone/>
            </a:pPr>
            <a:r>
              <a:rPr lang="fr" sz="2000" b="1" dirty="0"/>
              <a:t>Le </a:t>
            </a:r>
            <a:r>
              <a:rPr lang="en-US" sz="2000" b="1" dirty="0" err="1"/>
              <a:t>registre</a:t>
            </a:r>
            <a:r>
              <a:rPr lang="en-US" sz="2000" b="1" dirty="0"/>
              <a:t> </a:t>
            </a:r>
            <a:r>
              <a:rPr lang="fr" sz="2000" b="1" dirty="0"/>
              <a:t>d</a:t>
            </a:r>
            <a:r>
              <a:rPr lang="en-US" sz="2000" b="1" dirty="0"/>
              <a:t>es</a:t>
            </a:r>
            <a:r>
              <a:rPr lang="fr" sz="2000" b="1" dirty="0"/>
              <a:t> </a:t>
            </a:r>
            <a:r>
              <a:rPr lang="en-US" sz="2000" b="1" dirty="0"/>
              <a:t>TDR-Ag du</a:t>
            </a:r>
            <a:r>
              <a:rPr lang="fr" sz="2000" b="1" dirty="0"/>
              <a:t> SARS-CoV-2 enregistre les informations suivantes :</a:t>
            </a:r>
          </a:p>
          <a:p>
            <a:pPr marL="457200" lvl="1" indent="-457200" rtl="0">
              <a:buClr>
                <a:srgbClr val="009AC9"/>
              </a:buClr>
              <a:buSzPct val="100000"/>
              <a:buFont typeface="+mj-lt"/>
              <a:buAutoNum type="arabicPeriod"/>
            </a:pPr>
            <a:r>
              <a:rPr lang="fr" sz="2000" dirty="0"/>
              <a:t>Numéro d’identification de l’échantillon, âge du patient, sexe, etc.</a:t>
            </a:r>
          </a:p>
          <a:p>
            <a:pPr marL="457200" lvl="1" indent="-457200" rtl="0">
              <a:buClr>
                <a:srgbClr val="009AC9"/>
              </a:buClr>
              <a:buSzPct val="100000"/>
              <a:buFont typeface="+mj-lt"/>
              <a:buAutoNum type="arabicPeriod"/>
            </a:pPr>
            <a:r>
              <a:rPr lang="fr" sz="2000" dirty="0"/>
              <a:t>Nom du kit de test, numéro de lot et date de péremption</a:t>
            </a:r>
          </a:p>
          <a:p>
            <a:pPr marL="457200" lvl="1" indent="-457200" rtl="0">
              <a:buClr>
                <a:srgbClr val="009AC9"/>
              </a:buClr>
              <a:buSzPct val="100000"/>
              <a:buFont typeface="+mj-lt"/>
              <a:buAutoNum type="arabicPeriod"/>
            </a:pPr>
            <a:r>
              <a:rPr lang="en-US" sz="2000" dirty="0" err="1"/>
              <a:t>Résultats</a:t>
            </a:r>
            <a:r>
              <a:rPr lang="en-US" sz="2000" dirty="0"/>
              <a:t> du </a:t>
            </a:r>
            <a:r>
              <a:rPr lang="fr" sz="2000" dirty="0"/>
              <a:t>TDR-</a:t>
            </a:r>
            <a:r>
              <a:rPr lang="en-US" sz="2000" dirty="0"/>
              <a:t>Ag </a:t>
            </a:r>
            <a:r>
              <a:rPr lang="fr" sz="2000" dirty="0"/>
              <a:t>du SARS-CoV-2, TAAN et résultat final </a:t>
            </a:r>
          </a:p>
          <a:p>
            <a:pPr marL="457200" lvl="1" indent="-457200" rtl="0">
              <a:buClr>
                <a:srgbClr val="009AC9"/>
              </a:buClr>
              <a:buSzPct val="100000"/>
              <a:buFont typeface="+mj-lt"/>
              <a:buAutoNum type="arabicPeriod"/>
            </a:pPr>
            <a:r>
              <a:rPr lang="fr" sz="2000" dirty="0"/>
              <a:t>Qui a effectué le test</a:t>
            </a:r>
          </a:p>
          <a:p>
            <a:pPr marL="457200" lvl="1" indent="-457200" rtl="0">
              <a:buClr>
                <a:srgbClr val="009AC9"/>
              </a:buClr>
              <a:buSzPct val="100000"/>
              <a:buFont typeface="+mj-lt"/>
              <a:buAutoNum type="arabicPeriod"/>
            </a:pPr>
            <a:r>
              <a:rPr lang="fr" sz="2000" dirty="0"/>
              <a:t>Tota</a:t>
            </a:r>
            <a:r>
              <a:rPr lang="en-US" sz="2000" dirty="0" err="1"/>
              <a:t>ux</a:t>
            </a:r>
            <a:r>
              <a:rPr lang="fr" sz="2000" dirty="0"/>
              <a:t> </a:t>
            </a:r>
            <a:r>
              <a:rPr lang="en-US" sz="2000" dirty="0"/>
              <a:t>de la page </a:t>
            </a:r>
            <a:r>
              <a:rPr lang="fr" sz="2000" dirty="0"/>
              <a:t>résumé</a:t>
            </a:r>
            <a:r>
              <a:rPr lang="en-US" sz="2000" dirty="0"/>
              <a:t>s</a:t>
            </a:r>
            <a:r>
              <a:rPr lang="fr" sz="2000" dirty="0"/>
              <a:t> une fois complétée</a:t>
            </a:r>
          </a:p>
          <a:p>
            <a:pPr marL="457200" lvl="1" indent="-457200" rtl="0">
              <a:buClr>
                <a:srgbClr val="009AC9"/>
              </a:buClr>
              <a:buSzPct val="100000"/>
              <a:buFont typeface="+mj-lt"/>
              <a:buAutoNum type="arabicPeriod"/>
            </a:pPr>
            <a:r>
              <a:rPr lang="fr" sz="2000" dirty="0"/>
              <a:t>Signature du superviseur en bas de page pour vérifier le </a:t>
            </a:r>
            <a:r>
              <a:rPr lang="en-US" sz="2000" dirty="0" err="1"/>
              <a:t>registre</a:t>
            </a:r>
            <a:endParaRPr lang="fr" sz="2000" dirty="0"/>
          </a:p>
          <a:p>
            <a:pPr lvl="1" rtl="0"/>
            <a:endParaRPr lang="en-US" sz="2000" dirty="0"/>
          </a:p>
          <a:p>
            <a:pPr lvl="1" rtl="0"/>
            <a:endParaRPr lang="en-US" sz="2000" dirty="0"/>
          </a:p>
          <a:p>
            <a:pPr rtl="0"/>
            <a:endParaRPr lang="en-US" sz="2400" dirty="0"/>
          </a:p>
        </p:txBody>
      </p:sp>
      <p:sp>
        <p:nvSpPr>
          <p:cNvPr id="16" name="TextBox 15">
            <a:extLst>
              <a:ext uri="{FF2B5EF4-FFF2-40B4-BE49-F238E27FC236}">
                <a16:creationId xmlns:a16="http://schemas.microsoft.com/office/drawing/2014/main" id="{E3A9FBC9-BD42-BA41-90CE-375039AE0953}"/>
              </a:ext>
            </a:extLst>
          </p:cNvPr>
          <p:cNvSpPr txBox="1"/>
          <p:nvPr/>
        </p:nvSpPr>
        <p:spPr>
          <a:xfrm>
            <a:off x="5824761"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7" name="TextBox 16">
            <a:extLst>
              <a:ext uri="{FF2B5EF4-FFF2-40B4-BE49-F238E27FC236}">
                <a16:creationId xmlns:a16="http://schemas.microsoft.com/office/drawing/2014/main" id="{46B09371-9506-7B43-B5B1-29844BFE851E}"/>
              </a:ext>
            </a:extLst>
          </p:cNvPr>
          <p:cNvSpPr txBox="1"/>
          <p:nvPr/>
        </p:nvSpPr>
        <p:spPr>
          <a:xfrm>
            <a:off x="3985833"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18" name="TextBox 17">
            <a:extLst>
              <a:ext uri="{FF2B5EF4-FFF2-40B4-BE49-F238E27FC236}">
                <a16:creationId xmlns:a16="http://schemas.microsoft.com/office/drawing/2014/main" id="{C8A2ADB4-A584-004A-A739-3D2F76E4756B}"/>
              </a:ext>
            </a:extLst>
          </p:cNvPr>
          <p:cNvSpPr txBox="1"/>
          <p:nvPr/>
        </p:nvSpPr>
        <p:spPr>
          <a:xfrm>
            <a:off x="5550521"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19" name="TextBox 18">
            <a:extLst>
              <a:ext uri="{FF2B5EF4-FFF2-40B4-BE49-F238E27FC236}">
                <a16:creationId xmlns:a16="http://schemas.microsoft.com/office/drawing/2014/main" id="{1BB51FEC-DDEB-AB48-8EFA-F2EE1D4E682A}"/>
              </a:ext>
            </a:extLst>
          </p:cNvPr>
          <p:cNvSpPr txBox="1"/>
          <p:nvPr/>
        </p:nvSpPr>
        <p:spPr>
          <a:xfrm>
            <a:off x="619497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3</a:t>
            </a:r>
          </a:p>
        </p:txBody>
      </p:sp>
      <p:sp>
        <p:nvSpPr>
          <p:cNvPr id="20" name="TextBox 19">
            <a:extLst>
              <a:ext uri="{FF2B5EF4-FFF2-40B4-BE49-F238E27FC236}">
                <a16:creationId xmlns:a16="http://schemas.microsoft.com/office/drawing/2014/main" id="{50E86413-FC7F-544B-97F8-13C678272E1A}"/>
              </a:ext>
            </a:extLst>
          </p:cNvPr>
          <p:cNvSpPr txBox="1"/>
          <p:nvPr/>
        </p:nvSpPr>
        <p:spPr>
          <a:xfrm>
            <a:off x="2842717" y="4926660"/>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400" b="0" i="0" u="none" strike="noStrike" cap="none" spc="0" normalizeH="0">
                <a:ln>
                  <a:noFill/>
                </a:ln>
                <a:solidFill>
                  <a:srgbClr val="FFFFFF"/>
                </a:solidFill>
                <a:effectLst/>
                <a:uFillTx/>
                <a:latin typeface="Avenir Roman"/>
                <a:ea typeface="Avenir Roman"/>
                <a:cs typeface="Avenir Roman"/>
                <a:sym typeface="Avenir Roman"/>
              </a:rPr>
              <a:t>5</a:t>
            </a:r>
          </a:p>
        </p:txBody>
      </p:sp>
      <p:sp>
        <p:nvSpPr>
          <p:cNvPr id="23" name="Title 1">
            <a:extLst>
              <a:ext uri="{FF2B5EF4-FFF2-40B4-BE49-F238E27FC236}">
                <a16:creationId xmlns:a16="http://schemas.microsoft.com/office/drawing/2014/main" id="{A0D1A441-4F6E-4ECB-BD12-AEF802669AA3}"/>
              </a:ext>
            </a:extLst>
          </p:cNvPr>
          <p:cNvSpPr txBox="1">
            <a:spLocks/>
          </p:cNvSpPr>
          <p:nvPr/>
        </p:nvSpPr>
        <p:spPr>
          <a:xfrm>
            <a:off x="828041" y="-153344"/>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en-US"/>
              <a:t>Registre </a:t>
            </a:r>
            <a:r>
              <a:rPr lang="fr"/>
              <a:t>des TDR-</a:t>
            </a:r>
            <a:r>
              <a:rPr lang="en-US"/>
              <a:t>Ag </a:t>
            </a:r>
            <a:r>
              <a:rPr lang="fr"/>
              <a:t>du SARS-CoV-2</a:t>
            </a:r>
            <a:endParaRPr lang="en-GB" dirty="0"/>
          </a:p>
        </p:txBody>
      </p:sp>
      <p:sp>
        <p:nvSpPr>
          <p:cNvPr id="2" name="Footer Placeholder 3">
            <a:extLst>
              <a:ext uri="{FF2B5EF4-FFF2-40B4-BE49-F238E27FC236}">
                <a16:creationId xmlns:a16="http://schemas.microsoft.com/office/drawing/2014/main" id="{371A6F56-C196-2C67-5CD1-D126724B0821}"/>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2880379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Conservation des documents et registres</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fr" dirty="0"/>
              <a:t>Veillez à ce que les documents et les registres soient conservés dans un endroit sûr et </a:t>
            </a:r>
            <a:r>
              <a:rPr lang="en-US" dirty="0" err="1"/>
              <a:t>soient</a:t>
            </a:r>
            <a:r>
              <a:rPr lang="en-US" dirty="0"/>
              <a:t> </a:t>
            </a:r>
            <a:r>
              <a:rPr lang="fr" dirty="0"/>
              <a:t>facilement </a:t>
            </a:r>
            <a:r>
              <a:rPr lang="en-US" dirty="0" err="1"/>
              <a:t>accessibles</a:t>
            </a:r>
            <a:r>
              <a:rPr lang="fr" dirty="0"/>
              <a:t>.</a:t>
            </a:r>
          </a:p>
          <a:p>
            <a:pPr rtl="0"/>
            <a:r>
              <a:rPr lang="fr" dirty="0"/>
              <a:t>Assurer la confidentialité complète des dossiers des patients en stockant correctement les registres qui contiennent des informations relatives à la COVID-19 :</a:t>
            </a:r>
          </a:p>
          <a:p>
            <a:pPr lvl="1" rtl="0"/>
            <a:r>
              <a:rPr lang="fr" dirty="0"/>
              <a:t>   Tenir les dossiers hors de la vue des autres patients et du personnel.</a:t>
            </a:r>
          </a:p>
          <a:p>
            <a:pPr lvl="1" rtl="0"/>
            <a:r>
              <a:rPr lang="fr" dirty="0"/>
              <a:t>   Conserver les dossiers dans une armoire verrouillée lorsqu’ils ne sont pas utilisés.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12</a:t>
            </a:fld>
            <a:endParaRPr lang="en-GB" sz="1000" dirty="0"/>
          </a:p>
        </p:txBody>
      </p:sp>
      <p:sp>
        <p:nvSpPr>
          <p:cNvPr id="4" name="Footer Placeholder 3">
            <a:extLst>
              <a:ext uri="{FF2B5EF4-FFF2-40B4-BE49-F238E27FC236}">
                <a16:creationId xmlns:a16="http://schemas.microsoft.com/office/drawing/2014/main" id="{11A5A69E-81F5-F229-D481-6552B20D0330}"/>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699087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fr"/>
              <a:t>Collecte des indicateurs de qualité</a:t>
            </a:r>
          </a:p>
        </p:txBody>
      </p:sp>
    </p:spTree>
    <p:extLst>
      <p:ext uri="{BB962C8B-B14F-4D97-AF65-F5344CB8AC3E}">
        <p14:creationId xmlns:p14="http://schemas.microsoft.com/office/powerpoint/2010/main" val="358494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Que sont les indicateurs de qualité (IQ)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lvl="0" rtl="0"/>
            <a:r>
              <a:rPr lang="fr" dirty="0"/>
              <a:t>Les IQ, également appelés indicateurs clés de performance, sont des mesures objectives du fonctionnement d’un test de diagnostic.</a:t>
            </a:r>
          </a:p>
          <a:p>
            <a:pPr lvl="0" rtl="0"/>
            <a:r>
              <a:rPr lang="fr" dirty="0"/>
              <a:t>Comme il n’est pas possible de contrôler la </a:t>
            </a:r>
            <a:r>
              <a:rPr lang="en-US" dirty="0"/>
              <a:t>performance à </a:t>
            </a:r>
            <a:r>
              <a:rPr lang="fr" dirty="0"/>
              <a:t>chaque étape du processus de test, les IQ vous aident à identifier rapidement les problèmes susceptibles d’avoir un impact sur la qualité des résultats du test, et à prendre des mesures pour corriger les erreurs (action corrective) et réduire le risque qu’elles se reproduisent (action préventive).</a:t>
            </a:r>
          </a:p>
          <a:p>
            <a:pPr rtl="0"/>
            <a:r>
              <a:rPr lang="fr" dirty="0"/>
              <a:t>Les IQ sont obtenus à partir des documents et des </a:t>
            </a:r>
            <a:r>
              <a:rPr lang="en-US" dirty="0" err="1"/>
              <a:t>registres</a:t>
            </a:r>
            <a:r>
              <a:rPr lang="fr" dirty="0"/>
              <a:t>, notamment du formulaire de demande </a:t>
            </a:r>
            <a:r>
              <a:rPr lang="en-US" dirty="0"/>
              <a:t>de </a:t>
            </a:r>
            <a:r>
              <a:rPr lang="en-US" dirty="0" err="1"/>
              <a:t>prélèvement</a:t>
            </a:r>
            <a:r>
              <a:rPr lang="fr" dirty="0"/>
              <a:t> et du </a:t>
            </a:r>
            <a:r>
              <a:rPr lang="en-US" dirty="0" err="1"/>
              <a:t>registre</a:t>
            </a:r>
            <a:r>
              <a:rPr lang="en-US" dirty="0"/>
              <a:t> des</a:t>
            </a:r>
            <a:r>
              <a:rPr lang="fr" dirty="0"/>
              <a:t> TDR-</a:t>
            </a:r>
            <a:r>
              <a:rPr lang="en-US" dirty="0"/>
              <a:t>Ag</a:t>
            </a:r>
            <a:r>
              <a:rPr lang="fr" dirty="0"/>
              <a:t> du SARS-CoV-2.</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14</a:t>
            </a:fld>
            <a:endParaRPr lang="en-GB" sz="1000" dirty="0"/>
          </a:p>
        </p:txBody>
      </p:sp>
      <p:sp>
        <p:nvSpPr>
          <p:cNvPr id="4" name="Footer Placeholder 3">
            <a:extLst>
              <a:ext uri="{FF2B5EF4-FFF2-40B4-BE49-F238E27FC236}">
                <a16:creationId xmlns:a16="http://schemas.microsoft.com/office/drawing/2014/main" id="{1ABC9F03-4E4B-7CDB-031F-044075889FF4}"/>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3114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4"/>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Pourquoi les indicateurs de qualité (IQ) sont-ils importants ? </a:t>
            </a:r>
          </a:p>
        </p:txBody>
      </p:sp>
      <p:sp>
        <p:nvSpPr>
          <p:cNvPr id="209" name="Google Shape;209;p14"/>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a:t>Le suivi des IQ est un élément essentiel de tous les tests de dépistage de la COVID-19.</a:t>
            </a:r>
            <a:endParaRPr lang="fr-FR" dirty="0"/>
          </a:p>
          <a:p>
            <a:pPr marL="228600" lvl="0" indent="-228600" algn="l" rtl="0">
              <a:lnSpc>
                <a:spcPct val="100000"/>
              </a:lnSpc>
              <a:spcBef>
                <a:spcPts val="1000"/>
              </a:spcBef>
              <a:spcAft>
                <a:spcPts val="0"/>
              </a:spcAft>
              <a:buClr>
                <a:schemeClr val="accent1"/>
              </a:buClr>
              <a:buSzPts val="2000"/>
              <a:buChar char="•"/>
            </a:pPr>
            <a:r>
              <a:rPr lang="fr-FR"/>
              <a:t>Les IQ sont particulièrement importants dans le contexte de la lutte contre la COVID-19, où la pression est forte pour intensifier rapidement les tests et fournir les résultats à temps afin d’éclairer les décisions sur la prise en charge des patients et les interventions de santé publique, telles que l’isolement et la quarantaine.</a:t>
            </a:r>
            <a:endParaRPr lang="fr-FR" dirty="0"/>
          </a:p>
          <a:p>
            <a:pPr marL="228600" lvl="0" indent="-228600" algn="l" rtl="0">
              <a:lnSpc>
                <a:spcPct val="100000"/>
              </a:lnSpc>
              <a:spcBef>
                <a:spcPts val="1000"/>
              </a:spcBef>
              <a:spcAft>
                <a:spcPts val="0"/>
              </a:spcAft>
              <a:buClr>
                <a:schemeClr val="accent1"/>
              </a:buClr>
              <a:buSzPts val="2000"/>
              <a:buChar char="•"/>
            </a:pPr>
            <a:r>
              <a:rPr lang="fr-FR"/>
              <a:t>Le suivi des IQ permet d’identifier rapidement les erreurs et autres problèmes (par exemple, la communication tardive des résultats) qui peuvent être résolus par une enquête et des mesures correctives et préventives.</a:t>
            </a:r>
          </a:p>
          <a:p>
            <a:pPr marL="228600" indent="-228600"/>
            <a:r>
              <a:rPr lang="fr-FR"/>
              <a:t>La collecte et l’analyse systématiques des IQ peuvent faciliter la planification et la mise en œuvre des activités de dépistage, et faire partie intégrante de la surveillance postcommercialisation.</a:t>
            </a: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210" name="Google Shape;210;p14"/>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lang="fr-FR" sz="1000"/>
          </a:p>
        </p:txBody>
      </p:sp>
      <p:sp>
        <p:nvSpPr>
          <p:cNvPr id="2" name="Footer Placeholder 3">
            <a:extLst>
              <a:ext uri="{FF2B5EF4-FFF2-40B4-BE49-F238E27FC236}">
                <a16:creationId xmlns:a16="http://schemas.microsoft.com/office/drawing/2014/main" id="{B74EA217-4CCF-1A37-28D8-895840559B3C}"/>
              </a:ext>
            </a:extLst>
          </p:cNvPr>
          <p:cNvSpPr>
            <a:spLocks noGrp="1"/>
          </p:cNvSpPr>
          <p:nvPr>
            <p:ph type="ftr" sz="quarter" idx="11"/>
            <p:custDataLst>
              <p:tags r:id="rId5"/>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939800" y="480915"/>
            <a:ext cx="10515600" cy="942814"/>
          </a:xfrm>
        </p:spPr>
        <p:txBody>
          <a:bodyPr rtlCol="0"/>
          <a:lstStyle/>
          <a:p>
            <a:pPr rtl="0"/>
            <a:br>
              <a:rPr lang="fr" dirty="0"/>
            </a:br>
            <a:br>
              <a:rPr lang="fr" dirty="0"/>
            </a:br>
            <a:r>
              <a:rPr lang="fr" dirty="0"/>
              <a:t>Quels </a:t>
            </a:r>
            <a:r>
              <a:rPr lang="en-US" dirty="0"/>
              <a:t>IQ </a:t>
            </a:r>
            <a:r>
              <a:rPr lang="fr" dirty="0"/>
              <a:t>devraient être utilisés pour contrôler le dépistage de la </a:t>
            </a:r>
            <a:r>
              <a:rPr lang="en-US" dirty="0"/>
              <a:t>COVID-</a:t>
            </a:r>
            <a:r>
              <a:rPr lang="fr" dirty="0"/>
              <a:t>19 ?</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952357"/>
            <a:ext cx="10515600" cy="4440760"/>
          </a:xfrm>
        </p:spPr>
        <p:txBody>
          <a:bodyPr rtlCol="0">
            <a:normAutofit/>
          </a:bodyPr>
          <a:lstStyle/>
          <a:p>
            <a:pPr marL="0" lvl="0" indent="0" rtl="0">
              <a:buNone/>
            </a:pPr>
            <a:r>
              <a:rPr lang="fr" dirty="0"/>
              <a:t>Les IQ suivants sont recueillis à partir des totaux quotidiens puis hebdomadaires saisis dans le </a:t>
            </a:r>
            <a:r>
              <a:rPr lang="en-US" dirty="0" err="1"/>
              <a:t>registre</a:t>
            </a:r>
            <a:r>
              <a:rPr lang="en-US" dirty="0"/>
              <a:t> </a:t>
            </a:r>
            <a:r>
              <a:rPr lang="fr" dirty="0"/>
              <a:t>des </a:t>
            </a:r>
            <a:r>
              <a:rPr lang="en-US" dirty="0"/>
              <a:t>TDR-Ag </a:t>
            </a:r>
            <a:r>
              <a:rPr lang="fr" dirty="0"/>
              <a:t>du SARS-CoV-2 (ou équivalent) :  </a:t>
            </a:r>
          </a:p>
          <a:p>
            <a:pPr lvl="0" rtl="0"/>
            <a:r>
              <a:rPr lang="fr" dirty="0"/>
              <a:t>Nombre et proportion d’échantillons testés, par type d’échantillon, par lot, par testeur </a:t>
            </a:r>
            <a:endParaRPr lang="en-ZA" sz="1800" dirty="0"/>
          </a:p>
          <a:p>
            <a:pPr lvl="0" rtl="0"/>
            <a:r>
              <a:rPr lang="fr" dirty="0"/>
              <a:t>Nombre et proportion de résultats positifs, négatifs et infructueux (no</a:t>
            </a:r>
            <a:r>
              <a:rPr lang="en-US" dirty="0"/>
              <a:t>n </a:t>
            </a:r>
            <a:r>
              <a:rPr lang="fr" dirty="0"/>
              <a:t>valides) de </a:t>
            </a:r>
            <a:r>
              <a:rPr lang="en-US" dirty="0"/>
              <a:t>TDR-Ag </a:t>
            </a:r>
            <a:r>
              <a:rPr lang="fr" dirty="0"/>
              <a:t>du SARS-CoV-2</a:t>
            </a:r>
          </a:p>
          <a:p>
            <a:pPr rtl="0"/>
            <a:r>
              <a:rPr lang="fr" dirty="0"/>
              <a:t>Nombre et proportion de malades de la COVID-19 positifs </a:t>
            </a:r>
            <a:r>
              <a:rPr lang="en-US" dirty="0"/>
              <a:t>par</a:t>
            </a:r>
            <a:r>
              <a:rPr lang="fr" dirty="0"/>
              <a:t> TAAN</a:t>
            </a:r>
          </a:p>
          <a:p>
            <a:pPr lvl="0" rtl="0"/>
            <a:r>
              <a:rPr lang="fr" dirty="0"/>
              <a:t>Nombre de jours où les services de test ont été interrompus </a:t>
            </a:r>
          </a:p>
          <a:p>
            <a:pPr rtl="0"/>
            <a:r>
              <a:rPr lang="fr" dirty="0"/>
              <a:t>Nombre et proportion de tests détériorés (emballages endommagés…)</a:t>
            </a:r>
          </a:p>
          <a:p>
            <a:pPr rtl="0"/>
            <a:r>
              <a:rPr lang="fr" dirty="0"/>
              <a:t>Délai moyen de traitement (du prélèvement des échantillons à la communication du résultat)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16</a:t>
            </a:fld>
            <a:endParaRPr lang="en-GB" sz="1000" dirty="0"/>
          </a:p>
        </p:txBody>
      </p:sp>
      <p:grpSp>
        <p:nvGrpSpPr>
          <p:cNvPr id="16" name="Group 15">
            <a:extLst>
              <a:ext uri="{FF2B5EF4-FFF2-40B4-BE49-F238E27FC236}">
                <a16:creationId xmlns:a16="http://schemas.microsoft.com/office/drawing/2014/main" id="{65FF3819-D77E-4B63-835D-45A14AD22AA7}"/>
              </a:ext>
            </a:extLst>
          </p:cNvPr>
          <p:cNvGrpSpPr/>
          <p:nvPr/>
        </p:nvGrpSpPr>
        <p:grpSpPr>
          <a:xfrm>
            <a:off x="7878880" y="1193024"/>
            <a:ext cx="4211523" cy="596348"/>
            <a:chOff x="7861998" y="1527451"/>
            <a:chExt cx="4039230" cy="596348"/>
          </a:xfrm>
        </p:grpSpPr>
        <p:sp>
          <p:nvSpPr>
            <p:cNvPr id="17" name="TextBox 16">
              <a:extLst>
                <a:ext uri="{FF2B5EF4-FFF2-40B4-BE49-F238E27FC236}">
                  <a16:creationId xmlns:a16="http://schemas.microsoft.com/office/drawing/2014/main" id="{03CC72F3-3BF1-4D45-B989-E8F66E1F5B87}"/>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0F4F6E30-1E74-4557-9334-5534A3D7541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0F9DFEF7-DF97-47D8-8732-DFB1E7630CD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553C88B-5270-6838-1E0B-705818049C09}"/>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874611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Collecte et analyse des données sur les IQ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fr" dirty="0"/>
              <a:t>Consigner les totaux des IQ quotidiens, puis hebdomadaires, enregistrés dans le </a:t>
            </a:r>
            <a:r>
              <a:rPr lang="en-US" dirty="0" err="1"/>
              <a:t>registre</a:t>
            </a:r>
            <a:r>
              <a:rPr lang="en-US" dirty="0"/>
              <a:t> </a:t>
            </a:r>
            <a:r>
              <a:rPr lang="fr" dirty="0"/>
              <a:t>des TDR-</a:t>
            </a:r>
            <a:r>
              <a:rPr lang="en-US" dirty="0"/>
              <a:t>Ag </a:t>
            </a:r>
            <a:r>
              <a:rPr lang="fr" dirty="0"/>
              <a:t>du SARS-CoV-2.</a:t>
            </a:r>
          </a:p>
          <a:p>
            <a:pPr rtl="0"/>
            <a:r>
              <a:rPr lang="fr" dirty="0"/>
              <a:t>Faire la somme des totaux sur l'ensemble du site de test. Examiner les tendances et les comparer à des objectifs prédéterminés.</a:t>
            </a: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17</a:t>
            </a:fld>
            <a:endParaRPr lang="en-GB" sz="1000" dirty="0"/>
          </a:p>
        </p:txBody>
      </p:sp>
      <p:grpSp>
        <p:nvGrpSpPr>
          <p:cNvPr id="16" name="Group 15">
            <a:extLst>
              <a:ext uri="{FF2B5EF4-FFF2-40B4-BE49-F238E27FC236}">
                <a16:creationId xmlns:a16="http://schemas.microsoft.com/office/drawing/2014/main" id="{49DABA52-EFB5-4327-88FC-187C6E7690E0}"/>
              </a:ext>
            </a:extLst>
          </p:cNvPr>
          <p:cNvGrpSpPr/>
          <p:nvPr/>
        </p:nvGrpSpPr>
        <p:grpSpPr>
          <a:xfrm>
            <a:off x="7878880" y="1409981"/>
            <a:ext cx="4211523" cy="596348"/>
            <a:chOff x="7861998" y="1527451"/>
            <a:chExt cx="4039230" cy="596348"/>
          </a:xfrm>
        </p:grpSpPr>
        <p:sp>
          <p:nvSpPr>
            <p:cNvPr id="17" name="TextBox 16">
              <a:extLst>
                <a:ext uri="{FF2B5EF4-FFF2-40B4-BE49-F238E27FC236}">
                  <a16:creationId xmlns:a16="http://schemas.microsoft.com/office/drawing/2014/main" id="{F3E1BFE8-B269-4F1E-B0C3-9D23197F7A74}"/>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364AF170-448C-48FE-AD75-8F2EB331601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E709F35F-E57B-4F99-BE2C-FB41F9B2D1C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25EFFC66-6747-1670-8478-A7917E2B248D}"/>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1253763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Collecte et analyse des données sur les IQ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fr" dirty="0"/>
              <a:t>Une excellente façon de voir les tendances des données sur les IQ consiste à présenter les points de données sur un graphique.</a:t>
            </a:r>
          </a:p>
          <a:p>
            <a:pPr rtl="0"/>
            <a:r>
              <a:rPr lang="fr" dirty="0"/>
              <a:t>Sur un graphique, tracer différents IQ et rechercher des tendances ou des valeurs aberrantes, telles que :</a:t>
            </a:r>
          </a:p>
          <a:p>
            <a:pPr lvl="1" rtl="0"/>
            <a:r>
              <a:rPr lang="en-US" dirty="0"/>
              <a:t>un </a:t>
            </a:r>
            <a:r>
              <a:rPr lang="en-US" dirty="0" err="1"/>
              <a:t>changement</a:t>
            </a:r>
            <a:r>
              <a:rPr lang="fr" dirty="0"/>
              <a:t> du volume des tests </a:t>
            </a:r>
            <a:r>
              <a:rPr lang="en-US" dirty="0" err="1"/>
              <a:t>effectués</a:t>
            </a:r>
            <a:endParaRPr lang="en-ZA" dirty="0"/>
          </a:p>
          <a:p>
            <a:pPr lvl="1" rtl="0"/>
            <a:r>
              <a:rPr lang="en-US" dirty="0"/>
              <a:t>un </a:t>
            </a:r>
            <a:r>
              <a:rPr lang="en-US" dirty="0" err="1"/>
              <a:t>changement</a:t>
            </a:r>
            <a:r>
              <a:rPr lang="en-US" dirty="0"/>
              <a:t> du </a:t>
            </a:r>
            <a:r>
              <a:rPr lang="fr" dirty="0"/>
              <a:t>taux de positivité des tests</a:t>
            </a:r>
            <a:endParaRPr lang="en-ZA" dirty="0"/>
          </a:p>
          <a:p>
            <a:pPr lvl="1" rtl="0"/>
            <a:r>
              <a:rPr lang="en-US" dirty="0" err="1"/>
              <a:t>une</a:t>
            </a:r>
            <a:r>
              <a:rPr lang="en-US" dirty="0"/>
              <a:t> </a:t>
            </a:r>
            <a:r>
              <a:rPr lang="fr" dirty="0"/>
              <a:t>augmentation de résultats de tests non valides</a:t>
            </a:r>
          </a:p>
          <a:p>
            <a:pPr lvl="1" rtl="0"/>
            <a:r>
              <a:rPr lang="en-US" dirty="0"/>
              <a:t>des </a:t>
            </a:r>
            <a:r>
              <a:rPr lang="fr" dirty="0"/>
              <a:t>retards dans les tests.</a:t>
            </a:r>
            <a:endParaRPr lang="en-ZA"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18</a:t>
            </a:fld>
            <a:endParaRPr lang="en-GB" sz="1000" dirty="0"/>
          </a:p>
        </p:txBody>
      </p:sp>
      <p:grpSp>
        <p:nvGrpSpPr>
          <p:cNvPr id="16" name="Group 15">
            <a:extLst>
              <a:ext uri="{FF2B5EF4-FFF2-40B4-BE49-F238E27FC236}">
                <a16:creationId xmlns:a16="http://schemas.microsoft.com/office/drawing/2014/main" id="{4818A699-8260-48BB-AEDD-F684478B7335}"/>
              </a:ext>
            </a:extLst>
          </p:cNvPr>
          <p:cNvGrpSpPr/>
          <p:nvPr/>
        </p:nvGrpSpPr>
        <p:grpSpPr>
          <a:xfrm>
            <a:off x="7878880" y="1369255"/>
            <a:ext cx="4211523" cy="596348"/>
            <a:chOff x="7861998" y="1527451"/>
            <a:chExt cx="4039230" cy="596348"/>
          </a:xfrm>
        </p:grpSpPr>
        <p:sp>
          <p:nvSpPr>
            <p:cNvPr id="17" name="TextBox 16">
              <a:extLst>
                <a:ext uri="{FF2B5EF4-FFF2-40B4-BE49-F238E27FC236}">
                  <a16:creationId xmlns:a16="http://schemas.microsoft.com/office/drawing/2014/main" id="{00AD11EC-8073-4A61-AC65-39A9A17832D2}"/>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4FB86F2D-C3BA-4EDC-9FFD-29C317557D9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9E00C18F-C2B3-4607-9F5A-322AFF1D4A8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87B4024B-8695-C635-864F-898873BFC826}"/>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55261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706120" y="61088"/>
            <a:ext cx="10515600" cy="608076"/>
          </a:xfrm>
        </p:spPr>
        <p:txBody>
          <a:bodyPr rtlCol="0"/>
          <a:lstStyle/>
          <a:p>
            <a:pPr rtl="0"/>
            <a:r>
              <a:rPr lang="fr" dirty="0"/>
              <a:t>Corriger les erreurs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06120" y="1134707"/>
            <a:ext cx="10515600" cy="4440760"/>
          </a:xfrm>
        </p:spPr>
        <p:txBody>
          <a:bodyPr rtlCol="0">
            <a:normAutofit fontScale="92500" lnSpcReduction="10000"/>
          </a:bodyPr>
          <a:lstStyle/>
          <a:p>
            <a:pPr lvl="0" rtl="0"/>
            <a:r>
              <a:rPr lang="fr" dirty="0"/>
              <a:t>Mener une enquête plus approfondie pour déterminer la raison (cause </a:t>
            </a:r>
            <a:r>
              <a:rPr lang="en-US" dirty="0" err="1"/>
              <a:t>racine</a:t>
            </a:r>
            <a:r>
              <a:rPr lang="fr" dirty="0"/>
              <a:t>) des IQ qui se situent en dehors d’une fourchette acceptable ou qui ont des tendances inhabituelles. Cela peut être fait lors des visites de supervision. </a:t>
            </a:r>
          </a:p>
          <a:p>
            <a:pPr lvl="0" rtl="0"/>
            <a:r>
              <a:rPr lang="fr" dirty="0"/>
              <a:t>Les sites doivent demander l’aide des superviseurs s’ils ont des difficultés à identifier les problèmes et à prendre des mesures correctives.</a:t>
            </a:r>
          </a:p>
          <a:p>
            <a:pPr lvl="0" rtl="0"/>
            <a:r>
              <a:rPr lang="en-US" dirty="0" err="1"/>
              <a:t>Décomposer</a:t>
            </a:r>
            <a:r>
              <a:rPr lang="en-US" dirty="0"/>
              <a:t> l</a:t>
            </a:r>
            <a:r>
              <a:rPr lang="fr" dirty="0"/>
              <a:t>es erreurs par testeur ou lot peut aider à identifier les causes </a:t>
            </a:r>
            <a:r>
              <a:rPr lang="en-US" dirty="0" err="1"/>
              <a:t>racines</a:t>
            </a:r>
            <a:r>
              <a:rPr lang="fr" dirty="0"/>
              <a:t> dues à une erreur de l'opérateur (par ex., erreurs survenant avec du personnel nouveau ou non formé) ou à des problèmes de lot.</a:t>
            </a:r>
          </a:p>
          <a:p>
            <a:pPr lvl="0" rtl="0"/>
            <a:r>
              <a:rPr lang="fr" dirty="0"/>
              <a:t>Entreprendre et documenter les mesures prises pour corriger les erreurs et noter les mesures mises en place pour éviter qu’elles ne se reproduisent (actions préventives).</a:t>
            </a:r>
            <a:endParaRPr lang="en-ZA" dirty="0"/>
          </a:p>
          <a:p>
            <a:pPr lvl="0" rtl="0"/>
            <a:r>
              <a:rPr lang="fr" dirty="0"/>
              <a:t>Suivre l’efficacité des actions en terme</a:t>
            </a:r>
            <a:r>
              <a:rPr lang="en-US" dirty="0"/>
              <a:t>s</a:t>
            </a:r>
            <a:r>
              <a:rPr lang="fr" dirty="0"/>
              <a:t> d’amélioration des IQ.</a:t>
            </a:r>
            <a:endParaRPr lang="en-ZA" dirty="0"/>
          </a:p>
          <a:p>
            <a:pPr lvl="0" rtl="0"/>
            <a:r>
              <a:rPr lang="fr" dirty="0"/>
              <a:t>Suivre les données </a:t>
            </a:r>
            <a:r>
              <a:rPr lang="en-US" dirty="0"/>
              <a:t>d</a:t>
            </a:r>
            <a:r>
              <a:rPr lang="fr" dirty="0"/>
              <a:t>es IQ dans le temps (mensuelles et trimestrielles) pour les tendances à plus long terme qui peuvent ne pas être apparentes dans les rapports hebdomadaires.</a:t>
            </a:r>
            <a:endParaRPr lang="en-ZA"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19</a:t>
            </a:fld>
            <a:endParaRPr lang="en-GB" sz="1000" dirty="0"/>
          </a:p>
        </p:txBody>
      </p:sp>
      <p:grpSp>
        <p:nvGrpSpPr>
          <p:cNvPr id="16" name="Group 15">
            <a:extLst>
              <a:ext uri="{FF2B5EF4-FFF2-40B4-BE49-F238E27FC236}">
                <a16:creationId xmlns:a16="http://schemas.microsoft.com/office/drawing/2014/main" id="{A47723FE-586C-43B4-B7FA-C4586E2FB919}"/>
              </a:ext>
            </a:extLst>
          </p:cNvPr>
          <p:cNvGrpSpPr/>
          <p:nvPr/>
        </p:nvGrpSpPr>
        <p:grpSpPr>
          <a:xfrm>
            <a:off x="7878880" y="305588"/>
            <a:ext cx="4211523" cy="596348"/>
            <a:chOff x="7861998" y="1527451"/>
            <a:chExt cx="4039230" cy="596348"/>
          </a:xfrm>
        </p:grpSpPr>
        <p:sp>
          <p:nvSpPr>
            <p:cNvPr id="17" name="TextBox 16">
              <a:extLst>
                <a:ext uri="{FF2B5EF4-FFF2-40B4-BE49-F238E27FC236}">
                  <a16:creationId xmlns:a16="http://schemas.microsoft.com/office/drawing/2014/main" id="{24F976FE-7AD4-4BF4-85EC-E866F99D60A3}"/>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2354E1C4-BC4D-4074-9743-DA9BFF4E228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8330E294-BE60-488C-8DE7-1F34C574051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4207EAB2-1FF8-FA21-F452-9F04FF22D8EA}"/>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114739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91440"/>
            <a:ext cx="10515600" cy="736260"/>
          </a:xfrm>
        </p:spPr>
        <p:txBody>
          <a:bodyPr rtlCol="0"/>
          <a:lstStyle/>
          <a:p>
            <a:pPr rtl="0"/>
            <a:r>
              <a:rPr lang="fr" dirty="0"/>
              <a:t>Clause de non-responsabilité</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a:t>2</a:t>
            </a:fld>
            <a:endParaRPr lang="en-GB" sz="1000" dirty="0"/>
          </a:p>
        </p:txBody>
      </p:sp>
      <p:sp>
        <p:nvSpPr>
          <p:cNvPr id="8" name="Content Placeholder 2">
            <a:extLst>
              <a:ext uri="{FF2B5EF4-FFF2-40B4-BE49-F238E27FC236}">
                <a16:creationId xmlns:a16="http://schemas.microsoft.com/office/drawing/2014/main" id="{A01A5CD4-D2E4-4247-A62E-83359016E6AB}"/>
              </a:ext>
            </a:extLst>
          </p:cNvPr>
          <p:cNvSpPr>
            <a:spLocks noGrp="1"/>
          </p:cNvSpPr>
          <p:nvPr>
            <p:ph idx="1"/>
          </p:nvPr>
        </p:nvSpPr>
        <p:spPr>
          <a:xfrm>
            <a:off x="718277" y="1404235"/>
            <a:ext cx="10515600" cy="4440760"/>
          </a:xfrm>
        </p:spPr>
        <p:txBody>
          <a:bodyPr rtlCol="0">
            <a:noAutofit/>
          </a:bodyPr>
          <a:lstStyle/>
          <a:p>
            <a:pPr marL="0" indent="0">
              <a:buNone/>
              <a:defRPr/>
            </a:pPr>
            <a:r>
              <a:rPr lang="fr" sz="1600" b="1" dirty="0"/>
              <a:t>Plateforme d’</a:t>
            </a:r>
            <a:r>
              <a:rPr lang="en-US" sz="1600" b="1" dirty="0"/>
              <a:t>A</a:t>
            </a:r>
            <a:r>
              <a:rPr lang="fr" sz="1600" b="1" dirty="0"/>
              <a:t>pprentissage de </a:t>
            </a:r>
            <a:r>
              <a:rPr lang="en-US" sz="1600" b="1" dirty="0"/>
              <a:t>l’</a:t>
            </a:r>
            <a:r>
              <a:rPr lang="fr" sz="1600" b="1" dirty="0"/>
              <a:t>OMS sur la </a:t>
            </a:r>
            <a:r>
              <a:rPr lang="en-US" sz="1600" b="1" dirty="0"/>
              <a:t>S</a:t>
            </a:r>
            <a:r>
              <a:rPr lang="fr" sz="1600" b="1" dirty="0"/>
              <a:t>écurité Sanitaire - Matériels de formation</a:t>
            </a:r>
            <a:endParaRPr lang="en-US" sz="1600" dirty="0"/>
          </a:p>
          <a:p>
            <a:pPr rtl="0">
              <a:defRPr/>
            </a:pPr>
            <a:endParaRPr lang="en-US" sz="1600" dirty="0"/>
          </a:p>
          <a:p>
            <a:pPr marL="0" indent="0" rtl="0">
              <a:buNone/>
              <a:defRPr/>
            </a:pPr>
            <a:r>
              <a:rPr lang="fr" sz="1600" dirty="0"/>
              <a:t>Ces matériels de formation de l’OMS sont la propriété de © l’Organisation mondiale de la Santé (OMS) 2022. Tous droits réservés.</a:t>
            </a:r>
          </a:p>
          <a:p>
            <a:pPr marL="0" indent="0" rtl="0">
              <a:buNone/>
              <a:defRPr/>
            </a:pPr>
            <a:r>
              <a:rPr lang="fr" sz="1600" dirty="0"/>
              <a:t>Votre utilisation de ces matériels est soumise au respect des « </a:t>
            </a:r>
            <a:r>
              <a:rPr lang="fr" sz="1600" u="sng" dirty="0">
                <a:hlinkClick r:id="rId3"/>
              </a:rPr>
              <a:t>Conditions d’utilisation de la </a:t>
            </a:r>
            <a:r>
              <a:rPr lang="en-US" sz="1600" u="sng" dirty="0">
                <a:hlinkClick r:id="rId3"/>
              </a:rPr>
              <a:t>P</a:t>
            </a:r>
            <a:r>
              <a:rPr lang="fr" sz="1600" u="sng" dirty="0">
                <a:hlinkClick r:id="rId3"/>
              </a:rPr>
              <a:t>lateforme d’</a:t>
            </a:r>
            <a:r>
              <a:rPr lang="en-US" sz="1600" u="sng" dirty="0">
                <a:hlinkClick r:id="rId3"/>
              </a:rPr>
              <a:t>A</a:t>
            </a:r>
            <a:r>
              <a:rPr lang="fr" sz="1600" u="sng" dirty="0">
                <a:hlinkClick r:id="rId3"/>
              </a:rPr>
              <a:t>pprentissage sur la </a:t>
            </a:r>
            <a:r>
              <a:rPr lang="en-US" sz="1600" u="sng" dirty="0">
                <a:hlinkClick r:id="rId3"/>
              </a:rPr>
              <a:t>S</a:t>
            </a:r>
            <a:r>
              <a:rPr lang="fr" sz="1600" u="sng" dirty="0">
                <a:hlinkClick r:id="rId3"/>
              </a:rPr>
              <a:t>écurité Sanitaire de </a:t>
            </a:r>
            <a:r>
              <a:rPr lang="en-US" sz="1600" u="sng" dirty="0">
                <a:hlinkClick r:id="rId3"/>
              </a:rPr>
              <a:t>l’</a:t>
            </a:r>
            <a:r>
              <a:rPr lang="fr" sz="1600" u="sng" dirty="0">
                <a:hlinkClick r:id="rId3"/>
              </a:rPr>
              <a:t>OMS, matériels de formation</a:t>
            </a:r>
            <a:r>
              <a:rPr lang="fr" sz="1600" dirty="0"/>
              <a:t> », que vous avez acceptée</a:t>
            </a:r>
            <a:r>
              <a:rPr lang="en-US" sz="1600" dirty="0"/>
              <a:t>s</a:t>
            </a:r>
            <a:r>
              <a:rPr lang="fr" sz="1600" dirty="0"/>
              <a:t> en les téléchargeant et qui </a:t>
            </a:r>
            <a:r>
              <a:rPr lang="en-US" sz="1600" dirty="0" err="1"/>
              <a:t>sont</a:t>
            </a:r>
            <a:r>
              <a:rPr lang="fr" sz="1600" dirty="0"/>
              <a:t> disponible</a:t>
            </a:r>
            <a:r>
              <a:rPr lang="en-US" sz="1600" dirty="0"/>
              <a:t>s</a:t>
            </a:r>
            <a:r>
              <a:rPr lang="fr" sz="1600" dirty="0"/>
              <a:t> sur la Plateforme d’</a:t>
            </a:r>
            <a:r>
              <a:rPr lang="en-US" sz="1600" dirty="0"/>
              <a:t>A</a:t>
            </a:r>
            <a:r>
              <a:rPr lang="fr" sz="1600" dirty="0"/>
              <a:t>pprentissage sur la </a:t>
            </a:r>
            <a:r>
              <a:rPr lang="en-US" sz="1600" dirty="0"/>
              <a:t>S</a:t>
            </a:r>
            <a:r>
              <a:rPr lang="fr" sz="1600" dirty="0"/>
              <a:t>écurité </a:t>
            </a:r>
            <a:r>
              <a:rPr lang="en-US" sz="1600" dirty="0"/>
              <a:t>S</a:t>
            </a:r>
            <a:r>
              <a:rPr lang="fr" sz="1600" dirty="0"/>
              <a:t>anitaire, à l’adresse </a:t>
            </a:r>
            <a:r>
              <a:rPr lang="fr" sz="1600" u="sng" dirty="0">
                <a:hlinkClick r:id="rId4"/>
              </a:rPr>
              <a:t>https://extranet.who.int/hslp</a:t>
            </a:r>
            <a:r>
              <a:rPr lang="fr" sz="1600" dirty="0"/>
              <a:t>.  </a:t>
            </a:r>
          </a:p>
          <a:p>
            <a:pPr marL="0" indent="0" rtl="0">
              <a:buNone/>
              <a:defRPr/>
            </a:pPr>
            <a:r>
              <a:rPr lang="fr" sz="1600" dirty="0"/>
              <a:t>En cas d’adaptation, de modification, de traduction ou de révision de toute autre manière du contenu de ces matériels, vous ne devez pas laisser entendre que l’OMS est affiliée de quelque manière que ce soit à ces modifications et vous ne devez utiliser ni le nom ni l’emblème de l’OMS dans ces matériels modifiés.  </a:t>
            </a:r>
          </a:p>
          <a:p>
            <a:pPr marL="0" indent="0" rtl="0">
              <a:buNone/>
              <a:defRPr/>
            </a:pPr>
            <a:r>
              <a:rPr lang="fr" sz="1600" dirty="0"/>
              <a:t>En outre, veuillez informer l’OMS de toute modification de ces matériels que vous utilisez publiquement, à des fins d’archivage et de développement continu, en envoyant un courriel à l’adresse: </a:t>
            </a:r>
            <a:r>
              <a:rPr lang="fr" sz="1600" dirty="0">
                <a:hlinkClick r:id="rId5"/>
              </a:rPr>
              <a:t>ihrhrt@who.int</a:t>
            </a:r>
            <a:r>
              <a:rPr lang="fr" sz="1600" dirty="0"/>
              <a:t>.</a:t>
            </a:r>
          </a:p>
          <a:p>
            <a:pPr marL="0" indent="0" rtl="0">
              <a:buNone/>
              <a:defRPr/>
            </a:pPr>
            <a:r>
              <a:rPr lang="fr" sz="1600" dirty="0"/>
              <a:t> </a:t>
            </a:r>
          </a:p>
          <a:p>
            <a:pPr rtl="0"/>
            <a:endParaRPr lang="en-ZA" sz="1600" dirty="0"/>
          </a:p>
        </p:txBody>
      </p:sp>
      <p:sp>
        <p:nvSpPr>
          <p:cNvPr id="3" name="Footer Placeholder 3">
            <a:extLst>
              <a:ext uri="{FF2B5EF4-FFF2-40B4-BE49-F238E27FC236}">
                <a16:creationId xmlns:a16="http://schemas.microsoft.com/office/drawing/2014/main" id="{180A2921-3075-BBE6-A215-398E266F602E}"/>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028680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705889" y="-72399"/>
            <a:ext cx="10515600" cy="712479"/>
          </a:xfrm>
        </p:spPr>
        <p:txBody>
          <a:bodyPr rtlCol="0"/>
          <a:lstStyle/>
          <a:p>
            <a:pPr rtl="0"/>
            <a:r>
              <a:rPr lang="fr" dirty="0"/>
              <a:t>Exemple de correction des erreurs</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639013" y="749497"/>
            <a:ext cx="10515600" cy="4440760"/>
          </a:xfrm>
        </p:spPr>
        <p:txBody>
          <a:bodyPr rtlCol="0"/>
          <a:lstStyle/>
          <a:p>
            <a:pPr marL="0" indent="0" rtl="0">
              <a:buNone/>
            </a:pPr>
            <a:r>
              <a:rPr lang="fr" b="1" dirty="0"/>
              <a:t>Exemple : Taux accru de résultats non valides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20</a:t>
            </a:fld>
            <a:endParaRPr lang="en-GB" sz="1000" dirty="0"/>
          </a:p>
        </p:txBody>
      </p:sp>
      <p:graphicFrame>
        <p:nvGraphicFramePr>
          <p:cNvPr id="10" name="Table 9">
            <a:extLst>
              <a:ext uri="{FF2B5EF4-FFF2-40B4-BE49-F238E27FC236}">
                <a16:creationId xmlns:a16="http://schemas.microsoft.com/office/drawing/2014/main" id="{D61B1730-7B6A-9645-9D73-357D6025412C}"/>
              </a:ext>
            </a:extLst>
          </p:cNvPr>
          <p:cNvGraphicFramePr>
            <a:graphicFrameLocks noGrp="1"/>
          </p:cNvGraphicFramePr>
          <p:nvPr>
            <p:extLst>
              <p:ext uri="{D42A27DB-BD31-4B8C-83A1-F6EECF244321}">
                <p14:modId xmlns:p14="http://schemas.microsoft.com/office/powerpoint/2010/main" val="3014128072"/>
              </p:ext>
            </p:extLst>
          </p:nvPr>
        </p:nvGraphicFramePr>
        <p:xfrm>
          <a:off x="675957" y="1243641"/>
          <a:ext cx="10596721" cy="5003292"/>
        </p:xfrm>
        <a:graphic>
          <a:graphicData uri="http://schemas.openxmlformats.org/drawingml/2006/table">
            <a:tbl>
              <a:tblPr firstRow="1" firstCol="1" bandRow="1">
                <a:tableStyleId>{5940675A-B579-460E-94D1-54222C63F5DA}</a:tableStyleId>
              </a:tblPr>
              <a:tblGrid>
                <a:gridCol w="2007442">
                  <a:extLst>
                    <a:ext uri="{9D8B030D-6E8A-4147-A177-3AD203B41FA5}">
                      <a16:colId xmlns:a16="http://schemas.microsoft.com/office/drawing/2014/main" val="1219809621"/>
                    </a:ext>
                  </a:extLst>
                </a:gridCol>
                <a:gridCol w="8589279">
                  <a:extLst>
                    <a:ext uri="{9D8B030D-6E8A-4147-A177-3AD203B41FA5}">
                      <a16:colId xmlns:a16="http://schemas.microsoft.com/office/drawing/2014/main" val="3181154464"/>
                    </a:ext>
                  </a:extLst>
                </a:gridCol>
              </a:tblGrid>
              <a:tr h="148545">
                <a:tc>
                  <a:txBody>
                    <a:bodyPr/>
                    <a:lstStyle/>
                    <a:p>
                      <a:pPr algn="l" rtl="0">
                        <a:lnSpc>
                          <a:spcPct val="140000"/>
                        </a:lnSpc>
                        <a:spcAft>
                          <a:spcPts val="0"/>
                        </a:spcAft>
                      </a:pPr>
                      <a:r>
                        <a:rPr lang="fr" sz="1600" dirty="0">
                          <a:effectLst/>
                          <a:latin typeface="+mn-lt"/>
                        </a:rPr>
                        <a:t>IQ – </a:t>
                      </a:r>
                      <a:r>
                        <a:rPr lang="en-US" sz="1600" dirty="0">
                          <a:effectLst/>
                          <a:latin typeface="+mn-lt"/>
                        </a:rPr>
                        <a:t>T</a:t>
                      </a:r>
                      <a:r>
                        <a:rPr lang="fr" sz="1600" dirty="0">
                          <a:effectLst/>
                          <a:latin typeface="+mn-lt"/>
                        </a:rPr>
                        <a:t>aux non valide </a:t>
                      </a:r>
                      <a:r>
                        <a:rPr lang="en-US" sz="1600" dirty="0" err="1">
                          <a:effectLst/>
                          <a:latin typeface="+mn-lt"/>
                        </a:rPr>
                        <a:t>cible</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40000"/>
                        </a:lnSpc>
                        <a:spcAft>
                          <a:spcPts val="0"/>
                        </a:spcAft>
                      </a:pPr>
                      <a:r>
                        <a:rPr lang="en-ZA" sz="1600" dirty="0">
                          <a:effectLst/>
                          <a:latin typeface="+mn-lt"/>
                        </a:rPr>
                        <a:t>&lt;1% </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0021894"/>
                  </a:ext>
                </a:extLst>
              </a:tr>
              <a:tr h="250273">
                <a:tc>
                  <a:txBody>
                    <a:bodyPr/>
                    <a:lstStyle/>
                    <a:p>
                      <a:pPr algn="l" rtl="0">
                        <a:lnSpc>
                          <a:spcPct val="140000"/>
                        </a:lnSpc>
                        <a:spcAft>
                          <a:spcPts val="0"/>
                        </a:spcAft>
                      </a:pPr>
                      <a:r>
                        <a:rPr lang="fr" sz="1600">
                          <a:effectLst/>
                          <a:latin typeface="+mn-lt"/>
                        </a:rPr>
                        <a:t>Taux non valide enregistré</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40000"/>
                        </a:lnSpc>
                        <a:spcAft>
                          <a:spcPts val="0"/>
                        </a:spcAft>
                      </a:pPr>
                      <a:r>
                        <a:rPr lang="fr" sz="1600" dirty="0">
                          <a:effectLst/>
                          <a:latin typeface="+mn-lt"/>
                        </a:rPr>
                        <a:t>4 %</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2508810"/>
                  </a:ext>
                </a:extLst>
              </a:tr>
              <a:tr h="2227569">
                <a:tc>
                  <a:txBody>
                    <a:bodyPr/>
                    <a:lstStyle/>
                    <a:p>
                      <a:pPr algn="l" rtl="0">
                        <a:lnSpc>
                          <a:spcPct val="140000"/>
                        </a:lnSpc>
                        <a:spcAft>
                          <a:spcPts val="0"/>
                        </a:spcAft>
                      </a:pPr>
                      <a:r>
                        <a:rPr lang="fr" sz="1600">
                          <a:effectLst/>
                          <a:latin typeface="+mn-lt"/>
                        </a:rPr>
                        <a:t>Action</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Examiner tous les </a:t>
                      </a:r>
                      <a:r>
                        <a:rPr lang="en-US" sz="1600" dirty="0">
                          <a:solidFill>
                            <a:schemeClr val="tx1"/>
                          </a:solidFill>
                          <a:effectLst/>
                          <a:latin typeface="+mn-lt"/>
                        </a:rPr>
                        <a:t>motifs</a:t>
                      </a:r>
                      <a:r>
                        <a:rPr lang="fr" sz="1600" dirty="0">
                          <a:solidFill>
                            <a:schemeClr val="tx1"/>
                          </a:solidFill>
                          <a:effectLst/>
                          <a:latin typeface="+mn-lt"/>
                        </a:rPr>
                        <a:t> et déterminer la raison.</a:t>
                      </a:r>
                      <a:endParaRPr lang="en-ZA" sz="1600" dirty="0">
                        <a:solidFill>
                          <a:schemeClr val="tx1"/>
                        </a:solidFill>
                        <a:effectLst/>
                        <a:latin typeface="+mn-lt"/>
                      </a:endParaRPr>
                    </a:p>
                    <a:p>
                      <a:pPr marL="742950" lvl="1" indent="-285750" algn="l" rtl="0">
                        <a:lnSpc>
                          <a:spcPct val="140000"/>
                        </a:lnSpc>
                        <a:spcAft>
                          <a:spcPts val="0"/>
                        </a:spcAft>
                        <a:buFont typeface="Arial" panose="020B0604020202020204" pitchFamily="34" charset="0"/>
                        <a:buChar char="•"/>
                        <a:tabLst>
                          <a:tab pos="685800" algn="l"/>
                        </a:tabLst>
                      </a:pPr>
                      <a:r>
                        <a:rPr lang="fr" sz="1600" dirty="0">
                          <a:solidFill>
                            <a:schemeClr val="tx1"/>
                          </a:solidFill>
                          <a:effectLst/>
                          <a:latin typeface="+mn-lt"/>
                        </a:rPr>
                        <a:t>Déterminer quel lot de TDR est concerné − S’agit-il d’un nouveau lot ?</a:t>
                      </a:r>
                      <a:endParaRPr lang="en-ZA" sz="1600" dirty="0">
                        <a:solidFill>
                          <a:schemeClr val="tx1"/>
                        </a:solidFill>
                        <a:effectLst/>
                        <a:latin typeface="+mn-lt"/>
                      </a:endParaRPr>
                    </a:p>
                    <a:p>
                      <a:pPr marL="742950" lvl="1" indent="-285750" algn="l" rtl="0">
                        <a:lnSpc>
                          <a:spcPct val="140000"/>
                        </a:lnSpc>
                        <a:spcAft>
                          <a:spcPts val="0"/>
                        </a:spcAft>
                        <a:buFont typeface="Arial" panose="020B0604020202020204" pitchFamily="34" charset="0"/>
                        <a:buChar char="•"/>
                        <a:tabLst>
                          <a:tab pos="685800" algn="l"/>
                        </a:tabLst>
                      </a:pPr>
                      <a:r>
                        <a:rPr lang="fr" sz="1600" dirty="0">
                          <a:solidFill>
                            <a:schemeClr val="tx1"/>
                          </a:solidFill>
                          <a:effectLst/>
                          <a:latin typeface="+mn-lt"/>
                        </a:rPr>
                        <a:t>Déterminer </a:t>
                      </a:r>
                      <a:r>
                        <a:rPr lang="en-US" sz="1600" dirty="0" err="1">
                          <a:solidFill>
                            <a:schemeClr val="tx1"/>
                          </a:solidFill>
                          <a:effectLst/>
                          <a:latin typeface="+mn-lt"/>
                        </a:rPr>
                        <a:t>quel</a:t>
                      </a:r>
                      <a:r>
                        <a:rPr lang="fr" sz="1600" dirty="0">
                          <a:solidFill>
                            <a:schemeClr val="tx1"/>
                          </a:solidFill>
                          <a:effectLst/>
                          <a:latin typeface="+mn-lt"/>
                        </a:rPr>
                        <a:t> personnel a effectué le test − S’agit-il de nouveaux membres du personnel ? Ont-ils reçu une formation ?</a:t>
                      </a:r>
                    </a:p>
                    <a:p>
                      <a:pPr marL="742950" lvl="1" indent="-285750" algn="l" rtl="0">
                        <a:lnSpc>
                          <a:spcPct val="140000"/>
                        </a:lnSpc>
                        <a:spcAft>
                          <a:spcPts val="0"/>
                        </a:spcAft>
                        <a:buFont typeface="Arial" panose="020B0604020202020204" pitchFamily="34" charset="0"/>
                        <a:buChar char="•"/>
                        <a:tabLst>
                          <a:tab pos="685800" algn="l"/>
                        </a:tabLst>
                      </a:pPr>
                      <a:r>
                        <a:rPr lang="fr" sz="1600" dirty="0">
                          <a:solidFill>
                            <a:schemeClr val="tx1"/>
                          </a:solidFill>
                          <a:effectLst/>
                          <a:latin typeface="+mn-lt"/>
                        </a:rPr>
                        <a:t>Déterminer si </a:t>
                      </a:r>
                      <a:r>
                        <a:rPr lang="en-US" sz="1600" dirty="0">
                          <a:solidFill>
                            <a:schemeClr val="tx1"/>
                          </a:solidFill>
                          <a:effectLst/>
                          <a:latin typeface="+mn-lt"/>
                        </a:rPr>
                        <a:t>l</a:t>
                      </a:r>
                      <a:r>
                        <a:rPr lang="fr" sz="1600" dirty="0">
                          <a:solidFill>
                            <a:schemeClr val="tx1"/>
                          </a:solidFill>
                          <a:effectLst/>
                          <a:latin typeface="+mn-lt"/>
                        </a:rPr>
                        <a:t>es problèmes sont liés à la collecte des échantillons.</a:t>
                      </a:r>
                      <a:endParaRPr lang="en-ZA" sz="1600" dirty="0">
                        <a:solidFill>
                          <a:schemeClr val="tx1"/>
                        </a:solidFill>
                        <a:effectLst/>
                        <a:latin typeface="+mn-lt"/>
                      </a:endParaRPr>
                    </a:p>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Définir la mesure appropriée pour corriger le problème et comment mesurer </a:t>
                      </a:r>
                      <a:r>
                        <a:rPr lang="en-US" sz="1600" dirty="0">
                          <a:solidFill>
                            <a:schemeClr val="tx1"/>
                          </a:solidFill>
                          <a:effectLst/>
                          <a:latin typeface="+mn-lt"/>
                        </a:rPr>
                        <a:t>son</a:t>
                      </a:r>
                      <a:r>
                        <a:rPr lang="fr" sz="1600" dirty="0">
                          <a:solidFill>
                            <a:schemeClr val="tx1"/>
                          </a:solidFill>
                          <a:effectLst/>
                          <a:latin typeface="+mn-lt"/>
                        </a:rPr>
                        <a:t> succès.</a:t>
                      </a:r>
                      <a:endParaRPr lang="en-ZA" sz="1600" dirty="0">
                        <a:solidFill>
                          <a:schemeClr val="tx1"/>
                        </a:solidFill>
                        <a:effectLst/>
                        <a:latin typeface="+mn-lt"/>
                      </a:endParaRPr>
                    </a:p>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Appliquer la mesure.</a:t>
                      </a:r>
                      <a:endParaRPr lang="en-ZA" sz="1600" dirty="0">
                        <a:solidFill>
                          <a:schemeClr val="tx1"/>
                        </a:solidFill>
                        <a:effectLst/>
                        <a:latin typeface="+mn-lt"/>
                      </a:endParaRPr>
                    </a:p>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Contrôler l’efficacité de la mesure − A-t-elle remédié à l’erreur ?</a:t>
                      </a:r>
                      <a:endParaRPr lang="en-ZA" sz="1600" dirty="0">
                        <a:solidFill>
                          <a:schemeClr val="tx1"/>
                        </a:solidFill>
                        <a:effectLst/>
                        <a:latin typeface="+mn-lt"/>
                      </a:endParaRPr>
                    </a:p>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Documenter et consigner toutes les étapes. </a:t>
                      </a:r>
                      <a:endParaRPr lang="en-ZA" sz="1600" dirty="0">
                        <a:solidFill>
                          <a:schemeClr val="tx1"/>
                        </a:solidFill>
                        <a:effectLst/>
                        <a:latin typeface="+mn-lt"/>
                      </a:endParaRPr>
                    </a:p>
                    <a:p>
                      <a:pPr marL="342900" lvl="0" indent="-342900" algn="l" rtl="0">
                        <a:lnSpc>
                          <a:spcPct val="140000"/>
                        </a:lnSpc>
                        <a:spcAft>
                          <a:spcPts val="0"/>
                        </a:spcAft>
                        <a:buFont typeface="Arial" panose="020B0604020202020204" pitchFamily="34" charset="0"/>
                        <a:buChar char="•"/>
                        <a:tabLst>
                          <a:tab pos="228600" algn="l"/>
                        </a:tabLst>
                      </a:pPr>
                      <a:r>
                        <a:rPr lang="fr" sz="1600" dirty="0">
                          <a:solidFill>
                            <a:schemeClr val="tx1"/>
                          </a:solidFill>
                          <a:effectLst/>
                          <a:latin typeface="+mn-lt"/>
                        </a:rPr>
                        <a:t>Fournir un retour d’information à l’ensemble du personnel lors d’une réunion hebdomadaire.</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7013392"/>
                  </a:ext>
                </a:extLst>
              </a:tr>
            </a:tbl>
          </a:graphicData>
        </a:graphic>
      </p:graphicFrame>
      <p:grpSp>
        <p:nvGrpSpPr>
          <p:cNvPr id="17" name="Group 16">
            <a:extLst>
              <a:ext uri="{FF2B5EF4-FFF2-40B4-BE49-F238E27FC236}">
                <a16:creationId xmlns:a16="http://schemas.microsoft.com/office/drawing/2014/main" id="{E193D384-E99E-412F-9987-BB23537661BC}"/>
              </a:ext>
            </a:extLst>
          </p:cNvPr>
          <p:cNvGrpSpPr/>
          <p:nvPr/>
        </p:nvGrpSpPr>
        <p:grpSpPr>
          <a:xfrm>
            <a:off x="7878880" y="795860"/>
            <a:ext cx="4211523" cy="596348"/>
            <a:chOff x="7861998" y="1527451"/>
            <a:chExt cx="4039230" cy="596348"/>
          </a:xfrm>
        </p:grpSpPr>
        <p:sp>
          <p:nvSpPr>
            <p:cNvPr id="18" name="TextBox 17">
              <a:extLst>
                <a:ext uri="{FF2B5EF4-FFF2-40B4-BE49-F238E27FC236}">
                  <a16:creationId xmlns:a16="http://schemas.microsoft.com/office/drawing/2014/main" id="{EBFC125C-37B2-4988-83DA-F0475D3A3191}"/>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9" name="Oval 18">
              <a:extLst>
                <a:ext uri="{FF2B5EF4-FFF2-40B4-BE49-F238E27FC236}">
                  <a16:creationId xmlns:a16="http://schemas.microsoft.com/office/drawing/2014/main" id="{48B09885-B78D-4B41-B633-839EA9D7BC42}"/>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0" name="Graphic 19" descr="Pencil">
              <a:extLst>
                <a:ext uri="{FF2B5EF4-FFF2-40B4-BE49-F238E27FC236}">
                  <a16:creationId xmlns:a16="http://schemas.microsoft.com/office/drawing/2014/main" id="{436E5530-900B-4914-8D90-DEAD1767C49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4C7F351D-C8BB-386B-EFCB-FB0E3322A70B}"/>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1619982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drawing&#10;&#10;Description automatically generated">
            <a:extLst>
              <a:ext uri="{FF2B5EF4-FFF2-40B4-BE49-F238E27FC236}">
                <a16:creationId xmlns:a16="http://schemas.microsoft.com/office/drawing/2014/main" id="{C3D02A3B-EC00-594E-BD95-1E88383E02AB}"/>
              </a:ext>
            </a:extLst>
          </p:cNvPr>
          <p:cNvPicPr>
            <a:picLocks noChangeAspect="1"/>
          </p:cNvPicPr>
          <p:nvPr/>
        </p:nvPicPr>
        <p:blipFill>
          <a:blip r:embed="rId3"/>
          <a:stretch>
            <a:fillRect/>
          </a:stretch>
        </p:blipFill>
        <p:spPr>
          <a:xfrm>
            <a:off x="7898221" y="1403902"/>
            <a:ext cx="4164407" cy="4164407"/>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533474"/>
            <a:ext cx="10515600" cy="942814"/>
          </a:xfrm>
        </p:spPr>
        <p:txBody>
          <a:bodyPr rtlCol="0"/>
          <a:lstStyle/>
          <a:p>
            <a:pPr rtl="0"/>
            <a:r>
              <a:rPr lang="fr" dirty="0"/>
              <a:t>Communication rapide </a:t>
            </a:r>
            <a:r>
              <a:rPr lang="en-US" dirty="0"/>
              <a:t>d</a:t>
            </a:r>
            <a:r>
              <a:rPr lang="fr" dirty="0"/>
              <a:t>es problèmes </a:t>
            </a:r>
            <a:r>
              <a:rPr lang="en-US" dirty="0"/>
              <a:t>à</a:t>
            </a:r>
            <a:r>
              <a:rPr lang="fr" dirty="0"/>
              <a:t> l’équipe clinique</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7060021" cy="4440760"/>
          </a:xfrm>
        </p:spPr>
        <p:txBody>
          <a:bodyPr rtlCol="0"/>
          <a:lstStyle/>
          <a:p>
            <a:pPr rtl="0"/>
            <a:endParaRPr lang="en-US" dirty="0"/>
          </a:p>
          <a:p>
            <a:pPr rtl="0"/>
            <a:r>
              <a:rPr lang="fr" dirty="0"/>
              <a:t>Lorsque les IQ s</a:t>
            </a:r>
            <a:r>
              <a:rPr lang="en-US" dirty="0"/>
              <a:t>e</a:t>
            </a:r>
            <a:r>
              <a:rPr lang="fr" dirty="0"/>
              <a:t> situent au-delà d’un intervalle acceptable/attendu, il est important d’en informer immédiatement les cliniciens.</a:t>
            </a:r>
          </a:p>
          <a:p>
            <a:pPr rtl="0"/>
            <a:r>
              <a:rPr lang="fr" dirty="0"/>
              <a:t>Une communication régulière entre les cliniciens et les testeurs est essentielle pour gérer la situation et offrir le meilleur service possible aux patients, étant donné l’importance de disposer de résultats exacts et rapides pour les décisions cliniques telles que l’isolement et les mesures de santé publique.</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a:t>21</a:t>
            </a:fld>
            <a:endParaRPr lang="en-GB" sz="1000" dirty="0"/>
          </a:p>
        </p:txBody>
      </p:sp>
      <p:grpSp>
        <p:nvGrpSpPr>
          <p:cNvPr id="18" name="Group 17">
            <a:extLst>
              <a:ext uri="{FF2B5EF4-FFF2-40B4-BE49-F238E27FC236}">
                <a16:creationId xmlns:a16="http://schemas.microsoft.com/office/drawing/2014/main" id="{6B707320-7447-48B9-AED5-5032863813CA}"/>
              </a:ext>
            </a:extLst>
          </p:cNvPr>
          <p:cNvGrpSpPr/>
          <p:nvPr/>
        </p:nvGrpSpPr>
        <p:grpSpPr>
          <a:xfrm>
            <a:off x="7874662" y="1094034"/>
            <a:ext cx="4211523" cy="596348"/>
            <a:chOff x="7861998" y="1527451"/>
            <a:chExt cx="4039230" cy="596348"/>
          </a:xfrm>
        </p:grpSpPr>
        <p:sp>
          <p:nvSpPr>
            <p:cNvPr id="19" name="TextBox 18">
              <a:extLst>
                <a:ext uri="{FF2B5EF4-FFF2-40B4-BE49-F238E27FC236}">
                  <a16:creationId xmlns:a16="http://schemas.microsoft.com/office/drawing/2014/main" id="{0C66DA83-68DC-467F-B567-24437E4C2215}"/>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20" name="Oval 19">
              <a:extLst>
                <a:ext uri="{FF2B5EF4-FFF2-40B4-BE49-F238E27FC236}">
                  <a16:creationId xmlns:a16="http://schemas.microsoft.com/office/drawing/2014/main" id="{099E7048-61F5-4C89-8772-4381D9F5633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1" name="Graphic 20" descr="Pencil">
              <a:extLst>
                <a:ext uri="{FF2B5EF4-FFF2-40B4-BE49-F238E27FC236}">
                  <a16:creationId xmlns:a16="http://schemas.microsoft.com/office/drawing/2014/main" id="{F42B3057-0808-44B1-8EE9-48F22CCAA3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A83D190-0BF2-53CE-9622-93ECF8407458}"/>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50884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8" name="Google Shape;258;p20"/>
          <p:cNvSpPr txBox="1">
            <a:spLocks noGrp="1"/>
          </p:cNvSpPr>
          <p:nvPr>
            <p:ph type="title"/>
            <p:custDataLst>
              <p:tags r:id="rId2"/>
            </p:custDataLst>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Communication rapide des problèmes au fabricant</a:t>
            </a:r>
          </a:p>
        </p:txBody>
      </p:sp>
      <p:sp>
        <p:nvSpPr>
          <p:cNvPr id="259" name="Google Shape;259;p20"/>
          <p:cNvSpPr txBox="1">
            <a:spLocks noGrp="1"/>
          </p:cNvSpPr>
          <p:nvPr>
            <p:ph type="body" idx="1"/>
            <p:custDataLst>
              <p:tags r:id="rId3"/>
            </p:custDataLst>
          </p:nvPr>
        </p:nvSpPr>
        <p:spPr>
          <a:xfrm>
            <a:off x="838199" y="1713457"/>
            <a:ext cx="9533709" cy="4463506"/>
          </a:xfrm>
          <a:prstGeom prst="rect">
            <a:avLst/>
          </a:prstGeom>
          <a:noFill/>
          <a:ln>
            <a:noFill/>
          </a:ln>
        </p:spPr>
        <p:txBody>
          <a:bodyPr spcFirstLastPara="1" wrap="square" lIns="91425" tIns="45700" rIns="91425" bIns="45700" anchor="t" anchorCtr="0">
            <a:normAutofit fontScale="92500"/>
          </a:bodyPr>
          <a:lstStyle/>
          <a:p>
            <a:pPr marL="228600" lvl="0" indent="-101600" algn="l" rtl="0">
              <a:lnSpc>
                <a:spcPct val="100000"/>
              </a:lnSpc>
              <a:spcBef>
                <a:spcPts val="0"/>
              </a:spcBef>
              <a:spcAft>
                <a:spcPts val="0"/>
              </a:spcAft>
              <a:buClr>
                <a:schemeClr val="accent1"/>
              </a:buClr>
              <a:buSzPts val="2000"/>
              <a:buNone/>
            </a:pPr>
            <a:endParaRPr lang="fr-FR" sz="2200" dirty="0"/>
          </a:p>
          <a:p>
            <a:pPr marL="228600" lvl="0" indent="-228600" algn="l" rtl="0">
              <a:lnSpc>
                <a:spcPct val="100000"/>
              </a:lnSpc>
              <a:spcBef>
                <a:spcPts val="1000"/>
              </a:spcBef>
              <a:spcAft>
                <a:spcPts val="0"/>
              </a:spcAft>
              <a:buClr>
                <a:schemeClr val="accent1"/>
              </a:buClr>
              <a:buSzPts val="2000"/>
              <a:buChar char="•"/>
            </a:pPr>
            <a:r>
              <a:rPr lang="fr-FR" sz="2200" dirty="0"/>
              <a:t>L’analyse des indicateurs de qualité peut mettre à jour des problèmes inhérents au test lui-même, auquel cas il faut immédiatement le signaler. </a:t>
            </a:r>
          </a:p>
          <a:p>
            <a:pPr marL="228600" lvl="0" indent="-228600" algn="l" rtl="0">
              <a:lnSpc>
                <a:spcPct val="100000"/>
              </a:lnSpc>
              <a:spcBef>
                <a:spcPts val="1000"/>
              </a:spcBef>
              <a:spcAft>
                <a:spcPts val="0"/>
              </a:spcAft>
              <a:buClr>
                <a:schemeClr val="accent1"/>
              </a:buClr>
              <a:buSzPts val="2000"/>
              <a:buChar char="•"/>
            </a:pPr>
            <a:r>
              <a:rPr lang="fr-FR" sz="2200" dirty="0"/>
              <a:t>Utilisation du formulaire d’enregistrement des observations des utilisateurs de dispositifs in vitro (DIV) </a:t>
            </a:r>
            <a:r>
              <a:rPr lang="fr-FR" sz="2200" b="1" i="1" u="sng" dirty="0">
                <a:hlinkClick r:id="rId8"/>
              </a:rPr>
              <a:t>ici</a:t>
            </a:r>
            <a:r>
              <a:rPr lang="fr-FR" sz="2200" dirty="0"/>
              <a:t> (disponible en français à l’Annexe 1 du document accessible ici : https://www.who.int/fr/publications-detail/9789240015319) </a:t>
            </a:r>
          </a:p>
          <a:p>
            <a:pPr marL="228600" lvl="0" indent="-228600" algn="l" rtl="0">
              <a:lnSpc>
                <a:spcPct val="100000"/>
              </a:lnSpc>
              <a:spcBef>
                <a:spcPts val="1000"/>
              </a:spcBef>
              <a:spcAft>
                <a:spcPts val="0"/>
              </a:spcAft>
              <a:buClr>
                <a:schemeClr val="accent1"/>
              </a:buClr>
              <a:buSzPts val="2000"/>
              <a:buChar char="•"/>
            </a:pPr>
            <a:r>
              <a:rPr lang="fr-FR" sz="2200" dirty="0"/>
              <a:t>Les informations recueillies sur les DIV après leur mise sur le marché permettent aux autorités nationales de réglementation et à l’OMS de détecter, d’enquêter, de communiquer et de maîtriser les événements qui menacent la sécurité de la santé publique et de prendre les mesures appropriées.</a:t>
            </a:r>
          </a:p>
          <a:p>
            <a:pPr marL="228600" lvl="0" indent="-228600" algn="l" rtl="0">
              <a:lnSpc>
                <a:spcPct val="100000"/>
              </a:lnSpc>
              <a:spcBef>
                <a:spcPts val="1000"/>
              </a:spcBef>
              <a:spcAft>
                <a:spcPts val="0"/>
              </a:spcAft>
              <a:buClr>
                <a:schemeClr val="accent1"/>
              </a:buClr>
              <a:buSzPts val="2000"/>
              <a:buChar char="•"/>
            </a:pPr>
            <a:r>
              <a:rPr lang="fr-FR" sz="2200" dirty="0"/>
              <a:t>Une communication régulière entre les utilisateurs et le fabricant est essentielle pour gérer la situation et offrir le meilleur service possible aux patients.</a:t>
            </a:r>
          </a:p>
          <a:p>
            <a:pPr marL="228600" lvl="0" indent="-101600" algn="l" rtl="0">
              <a:lnSpc>
                <a:spcPct val="100000"/>
              </a:lnSpc>
              <a:spcBef>
                <a:spcPts val="1000"/>
              </a:spcBef>
              <a:spcAft>
                <a:spcPts val="0"/>
              </a:spcAft>
              <a:buClr>
                <a:schemeClr val="accent1"/>
              </a:buClr>
              <a:buSzPts val="2000"/>
              <a:buNone/>
            </a:pPr>
            <a:endParaRPr lang="fr-FR" dirty="0"/>
          </a:p>
        </p:txBody>
      </p:sp>
      <p:sp>
        <p:nvSpPr>
          <p:cNvPr id="260" name="Google Shape;260;p20"/>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22</a:t>
            </a:fld>
            <a:endParaRPr lang="fr-FR" sz="1000"/>
          </a:p>
        </p:txBody>
      </p:sp>
      <p:sp>
        <p:nvSpPr>
          <p:cNvPr id="2" name="Footer Placeholder 3">
            <a:extLst>
              <a:ext uri="{FF2B5EF4-FFF2-40B4-BE49-F238E27FC236}">
                <a16:creationId xmlns:a16="http://schemas.microsoft.com/office/drawing/2014/main" id="{69EC1EF0-E6F0-A65B-8350-172C08D56005}"/>
              </a:ext>
            </a:extLst>
          </p:cNvPr>
          <p:cNvSpPr>
            <a:spLocks noGrp="1"/>
          </p:cNvSpPr>
          <p:nvPr>
            <p:ph type="ftr" sz="quarter" idx="11"/>
            <p:custDataLst>
              <p:tags r:id="rId5"/>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custDataLst>
      <p:tags r:id="rId1"/>
    </p:custDataLst>
    <p:extLst>
      <p:ext uri="{BB962C8B-B14F-4D97-AF65-F5344CB8AC3E}">
        <p14:creationId xmlns:p14="http://schemas.microsoft.com/office/powerpoint/2010/main" val="184259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Communication des données au niveau national ou au niveau de supervision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GB" dirty="0"/>
          </a:p>
          <a:p>
            <a:pPr rtl="0"/>
            <a:r>
              <a:rPr lang="fr"/>
              <a:t>Les données sur les IQ devraient être analysées et utilisées pour améliorer la qualité et la prise en charge des patients sur le site de test.</a:t>
            </a:r>
          </a:p>
          <a:p>
            <a:pPr rtl="0"/>
            <a:r>
              <a:rPr lang="fr"/>
              <a:t>Cependant, il est tout aussi important de communiquer régulièrement les données au niveau national ou au niveau de supervision.</a:t>
            </a:r>
          </a:p>
          <a:p>
            <a:pPr rtl="0"/>
            <a:r>
              <a:rPr lang="fr"/>
              <a:t>Certaines tendances (par exemple, les pénuries de fournitures de test) peuvent nécessiter l’intervention d’un échelon supérieur du système de santé, ou le site de test peut avoir besoin d’aide pour mettre en œuvre des mesures correctives.</a:t>
            </a:r>
            <a:endParaRPr lang="en-ZA"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23</a:t>
            </a:fld>
            <a:endParaRPr lang="en-GB" sz="1000" dirty="0"/>
          </a:p>
        </p:txBody>
      </p:sp>
      <p:grpSp>
        <p:nvGrpSpPr>
          <p:cNvPr id="16" name="Group 15">
            <a:extLst>
              <a:ext uri="{FF2B5EF4-FFF2-40B4-BE49-F238E27FC236}">
                <a16:creationId xmlns:a16="http://schemas.microsoft.com/office/drawing/2014/main" id="{C67FCD59-E2A5-4AFA-AB4A-EE4BB7773631}"/>
              </a:ext>
            </a:extLst>
          </p:cNvPr>
          <p:cNvGrpSpPr/>
          <p:nvPr/>
        </p:nvGrpSpPr>
        <p:grpSpPr>
          <a:xfrm>
            <a:off x="7878880" y="1258642"/>
            <a:ext cx="4211523" cy="596348"/>
            <a:chOff x="7861998" y="1527451"/>
            <a:chExt cx="4039230" cy="596348"/>
          </a:xfrm>
        </p:grpSpPr>
        <p:sp>
          <p:nvSpPr>
            <p:cNvPr id="17" name="TextBox 16">
              <a:extLst>
                <a:ext uri="{FF2B5EF4-FFF2-40B4-BE49-F238E27FC236}">
                  <a16:creationId xmlns:a16="http://schemas.microsoft.com/office/drawing/2014/main" id="{35F21F50-D669-47D3-B274-69892FC4D9D6}"/>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0F35A8CF-57A7-4BD8-BD87-01883DB5CE8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F405976F-0F3F-404B-93C9-DDADA0E3FF8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6" name="Footer Placeholder 3">
            <a:extLst>
              <a:ext uri="{FF2B5EF4-FFF2-40B4-BE49-F238E27FC236}">
                <a16:creationId xmlns:a16="http://schemas.microsoft.com/office/drawing/2014/main" id="{54418403-E051-8270-B941-4CF92F4245F7}"/>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1335525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Communication des données au niveau national ou au niveau de supervision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GB" dirty="0"/>
          </a:p>
          <a:p>
            <a:pPr rtl="0"/>
            <a:r>
              <a:rPr lang="fr"/>
              <a:t>La collecte de rapports provenant de différents sites de test et l’analyse des données sont utiles pour identifier les tendances s’étendant au-delà des laboratoires pris individuellement (par exemple, pénurie nationale ou régionale de fournitures de test, ou taux élevé de résultats non valides pour un seul lot de TDR).</a:t>
            </a:r>
          </a:p>
          <a:p>
            <a:pPr rtl="0"/>
            <a:r>
              <a:rPr lang="fr"/>
              <a:t>Les retours d’information à l’issue de cette analyse doivent être fournis aux sites de test afin qu'ils puissent mettre en place des mesures pour donner suite aux constatations.</a:t>
            </a:r>
          </a:p>
          <a:p>
            <a:pPr rtl="0"/>
            <a:r>
              <a:rPr lang="fr"/>
              <a:t>Une liste des outils disponibles pour communiquer les données au niveau national ou au niveau de supervision est consultable à l’adresse</a:t>
            </a:r>
            <a:r>
              <a:rPr lang="fr">
                <a:solidFill>
                  <a:srgbClr val="FF0000"/>
                </a:solidFill>
              </a:rPr>
              <a:t> </a:t>
            </a:r>
            <a:r>
              <a:rPr lang="fr">
                <a:solidFill>
                  <a:srgbClr val="009AC9"/>
                </a:solidFill>
                <a:hlinkClick r:id="rId3">
                  <a:extLst>
                    <a:ext uri="{A12FA001-AC4F-418D-AE19-62706E023703}">
                      <ahyp:hlinkClr xmlns:ahyp="http://schemas.microsoft.com/office/drawing/2018/hyperlinkcolor" val="tx"/>
                    </a:ext>
                  </a:extLst>
                </a:hlinkClick>
              </a:rPr>
              <a:t>https://www.cdc.gov/coronavirus/2019-ncov/global-covid-19/compare-digital-tools.html</a:t>
            </a:r>
            <a:r>
              <a:rPr lang="fr">
                <a:solidFill>
                  <a:srgbClr val="009AC9"/>
                </a:solidFill>
              </a:rPr>
              <a:t>.</a:t>
            </a:r>
          </a:p>
          <a:p>
            <a:pPr rtl="0"/>
            <a:endParaRPr lang="en-ZA"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24</a:t>
            </a:fld>
            <a:endParaRPr lang="en-GB" sz="1000" dirty="0"/>
          </a:p>
        </p:txBody>
      </p:sp>
      <p:grpSp>
        <p:nvGrpSpPr>
          <p:cNvPr id="12" name="Group 11">
            <a:extLst>
              <a:ext uri="{FF2B5EF4-FFF2-40B4-BE49-F238E27FC236}">
                <a16:creationId xmlns:a16="http://schemas.microsoft.com/office/drawing/2014/main" id="{ABFDD59E-04E4-479D-BC42-488CFE13AB20}"/>
              </a:ext>
            </a:extLst>
          </p:cNvPr>
          <p:cNvGrpSpPr/>
          <p:nvPr/>
        </p:nvGrpSpPr>
        <p:grpSpPr>
          <a:xfrm>
            <a:off x="7878880" y="1189153"/>
            <a:ext cx="4211523" cy="596348"/>
            <a:chOff x="7861998" y="1527451"/>
            <a:chExt cx="4039230" cy="596348"/>
          </a:xfrm>
        </p:grpSpPr>
        <p:sp>
          <p:nvSpPr>
            <p:cNvPr id="13" name="TextBox 12">
              <a:extLst>
                <a:ext uri="{FF2B5EF4-FFF2-40B4-BE49-F238E27FC236}">
                  <a16:creationId xmlns:a16="http://schemas.microsoft.com/office/drawing/2014/main" id="{4F2C64C7-9554-4AB4-BAB2-BE9C231B532A}"/>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C734D8C0-3CF5-459F-A8CF-8B51CABAB2B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5" name="Graphic 14" descr="Pencil">
              <a:extLst>
                <a:ext uri="{FF2B5EF4-FFF2-40B4-BE49-F238E27FC236}">
                  <a16:creationId xmlns:a16="http://schemas.microsoft.com/office/drawing/2014/main" id="{332BAAA3-E75B-4656-9EB9-252340565C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D57B131A-77B8-8D96-7539-BF7E396E704E}"/>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201797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3"/>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lang="fr-FR"/>
          </a:p>
        </p:txBody>
      </p:sp>
      <p:pic>
        <p:nvPicPr>
          <p:cNvPr id="283" name="Google Shape;283;p23"/>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84" name="Google Shape;284;p23"/>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5" name="Google Shape;285;p23"/>
          <p:cNvSpPr txBox="1"/>
          <p:nvPr>
            <p:custDataLst>
              <p:tags r:id="rId5"/>
            </p:custDataLst>
          </p:nvPr>
        </p:nvSpPr>
        <p:spPr>
          <a:xfrm>
            <a:off x="2858589" y="303656"/>
            <a:ext cx="5597434"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fr-FR" sz="4400" dirty="0">
                <a:solidFill>
                  <a:schemeClr val="lt1"/>
                </a:solidFill>
                <a:latin typeface="Arial"/>
                <a:sym typeface="Arial"/>
              </a:rPr>
              <a:t>Points essentiels</a:t>
            </a:r>
            <a:r>
              <a:rPr lang="fr-FR" sz="4400" dirty="0">
                <a:solidFill>
                  <a:schemeClr val="lt1"/>
                </a:solidFill>
              </a:rPr>
              <a:t> (1)</a:t>
            </a:r>
            <a:endParaRPr lang="fr-FR" sz="2200" dirty="0">
              <a:solidFill>
                <a:schemeClr val="lt1"/>
              </a:solidFill>
            </a:endParaRPr>
          </a:p>
        </p:txBody>
      </p:sp>
      <p:sp>
        <p:nvSpPr>
          <p:cNvPr id="286" name="Google Shape;286;p23"/>
          <p:cNvSpPr txBox="1"/>
          <p:nvPr>
            <p:custDataLst>
              <p:tags r:id="rId6"/>
            </p:custDataLst>
          </p:nvPr>
        </p:nvSpPr>
        <p:spPr>
          <a:xfrm>
            <a:off x="2118360" y="1927496"/>
            <a:ext cx="8332387" cy="3028103"/>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dirty="0">
                <a:solidFill>
                  <a:schemeClr val="lt1"/>
                </a:solidFill>
                <a:latin typeface="Arial"/>
                <a:sym typeface="Arial"/>
              </a:rPr>
              <a:t>Les indicateurs de qualité (</a:t>
            </a:r>
            <a:r>
              <a:rPr lang="fr-FR" sz="2000" dirty="0" err="1">
                <a:solidFill>
                  <a:schemeClr val="lt1"/>
                </a:solidFill>
                <a:latin typeface="Arial"/>
                <a:sym typeface="Arial"/>
              </a:rPr>
              <a:t>IQ</a:t>
            </a:r>
            <a:r>
              <a:rPr lang="fr-FR" sz="2000" dirty="0">
                <a:solidFill>
                  <a:schemeClr val="lt1"/>
                </a:solidFill>
                <a:latin typeface="Arial"/>
                <a:sym typeface="Arial"/>
              </a:rPr>
              <a:t>) sont des mesures objectives du fonctionnement d’un test de diagnostic.</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Le suivi des </a:t>
            </a:r>
            <a:r>
              <a:rPr lang="fr-FR" sz="2000" dirty="0" err="1">
                <a:solidFill>
                  <a:schemeClr val="lt1"/>
                </a:solidFill>
                <a:latin typeface="Arial"/>
                <a:sym typeface="Arial"/>
              </a:rPr>
              <a:t>IQ</a:t>
            </a:r>
            <a:r>
              <a:rPr lang="fr-FR" sz="2000" dirty="0">
                <a:solidFill>
                  <a:schemeClr val="lt1"/>
                </a:solidFill>
                <a:latin typeface="Arial"/>
                <a:sym typeface="Arial"/>
              </a:rPr>
              <a:t> et de leurs tendances permet d’identifier rapidement les erreurs et autres problèmes (par exemple, une communication tardive des résultats).</a:t>
            </a:r>
            <a:endParaRPr lang="fr-FR" sz="2000" dirty="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Trouver la raison de ces erreurs et problèmes est essentiel pour pouvoir mettre en œuvre des mesures correctives et des actions préventives.</a:t>
            </a:r>
            <a:endParaRPr lang="fr-FR" sz="2000" dirty="0">
              <a:solidFill>
                <a:schemeClr val="lt1"/>
              </a:solidFill>
              <a:latin typeface="Arial"/>
              <a:ea typeface="Arial"/>
              <a:cs typeface="Arial"/>
              <a:sym typeface="Arial"/>
            </a:endParaRPr>
          </a:p>
        </p:txBody>
      </p:sp>
      <p:pic>
        <p:nvPicPr>
          <p:cNvPr id="288" name="Google Shape;288;p23"/>
          <p:cNvPicPr preferRelativeResize="0"/>
          <p:nvPr>
            <p:custDataLst>
              <p:tags r:id="rId7"/>
            </p:custDataLst>
          </p:nvPr>
        </p:nvPicPr>
        <p:blipFill rotWithShape="1">
          <a:blip r:embed="rId12">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8D428687-0BB7-4DDB-BE6D-2C1927108EAD}"/>
              </a:ext>
            </a:extLst>
          </p:cNvPr>
          <p:cNvSpPr>
            <a:spLocks noGrp="1"/>
          </p:cNvSpPr>
          <p:nvPr>
            <p:ph type="ftr" sz="quarter" idx="11"/>
            <p:custDataLst>
              <p:tags r:id="rId8"/>
            </p:custDataLst>
          </p:nvPr>
        </p:nvSpPr>
        <p:spPr>
          <a:xfrm>
            <a:off x="838200" y="6356350"/>
            <a:ext cx="9113520" cy="501650"/>
          </a:xfrm>
        </p:spPr>
        <p:txBody>
          <a:bodyPr/>
          <a:lstStyle/>
          <a:p>
            <a:r>
              <a:rPr lang="fr-FR" sz="1000" b="1" dirty="0">
                <a:solidFill>
                  <a:schemeClr val="bg1"/>
                </a:solidFill>
              </a:rPr>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4"/>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lang="fr-FR"/>
          </a:p>
        </p:txBody>
      </p:sp>
      <p:pic>
        <p:nvPicPr>
          <p:cNvPr id="294" name="Google Shape;294;p24"/>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95" name="Google Shape;295;p24"/>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6" name="Google Shape;296;p24"/>
          <p:cNvSpPr txBox="1"/>
          <p:nvPr>
            <p:custDataLst>
              <p:tags r:id="rId5"/>
            </p:custDataLst>
          </p:nvPr>
        </p:nvSpPr>
        <p:spPr>
          <a:xfrm>
            <a:off x="2858589" y="303656"/>
            <a:ext cx="5571308"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fr-FR" sz="4400" dirty="0">
                <a:solidFill>
                  <a:schemeClr val="lt1"/>
                </a:solidFill>
                <a:latin typeface="Arial"/>
                <a:sym typeface="Arial"/>
              </a:rPr>
              <a:t>Points essentiels</a:t>
            </a:r>
            <a:r>
              <a:rPr lang="fr-FR" sz="4400" dirty="0">
                <a:solidFill>
                  <a:schemeClr val="lt1"/>
                </a:solidFill>
              </a:rPr>
              <a:t> (2)</a:t>
            </a:r>
            <a:endParaRPr lang="fr-FR" sz="2200" dirty="0">
              <a:solidFill>
                <a:schemeClr val="lt1"/>
              </a:solidFill>
            </a:endParaRPr>
          </a:p>
        </p:txBody>
      </p:sp>
      <p:sp>
        <p:nvSpPr>
          <p:cNvPr id="297" name="Google Shape;297;p24"/>
          <p:cNvSpPr txBox="1"/>
          <p:nvPr>
            <p:custDataLst>
              <p:tags r:id="rId6"/>
            </p:custDataLst>
          </p:nvPr>
        </p:nvSpPr>
        <p:spPr>
          <a:xfrm>
            <a:off x="2118361" y="1927496"/>
            <a:ext cx="8210006"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dirty="0">
                <a:solidFill>
                  <a:schemeClr val="lt1"/>
                </a:solidFill>
                <a:latin typeface="Arial"/>
                <a:sym typeface="Arial"/>
              </a:rPr>
              <a:t>Une solide documentation des processus et une bonne tenue des registres sont indispensables pour faciliter et encadrer la pratique d’un dépistage de qualité.</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Les documents décrivent les politiques et les processus. Il s’agit notamment des manuels et des modes opératoires normalisés.</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Les registres enregistrent les informations sur des feuilles de travail ou des formulaires. Il peut s’agir du formulaire de demande de test, du registre des résultats, d’autres registres (par exemple, surveillance de la température, inventaire).</a:t>
            </a:r>
            <a:endParaRPr lang="fr-FR" sz="2800" dirty="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p:txBody>
      </p:sp>
      <p:pic>
        <p:nvPicPr>
          <p:cNvPr id="299" name="Google Shape;299;p24"/>
          <p:cNvPicPr preferRelativeResize="0"/>
          <p:nvPr>
            <p:custDataLst>
              <p:tags r:id="rId7"/>
            </p:custDataLst>
          </p:nvPr>
        </p:nvPicPr>
        <p:blipFill rotWithShape="1">
          <a:blip r:embed="rId12">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35B2D5E7-2C3B-4532-A06F-C5C2F08E713B}"/>
              </a:ext>
            </a:extLst>
          </p:cNvPr>
          <p:cNvSpPr>
            <a:spLocks noGrp="1"/>
          </p:cNvSpPr>
          <p:nvPr>
            <p:ph type="ftr" sz="quarter" idx="11"/>
            <p:custDataLst>
              <p:tags r:id="rId8"/>
            </p:custDataLst>
          </p:nvPr>
        </p:nvSpPr>
        <p:spPr>
          <a:xfrm>
            <a:off x="838200" y="6356350"/>
            <a:ext cx="8930640" cy="501650"/>
          </a:xfrm>
        </p:spPr>
        <p:txBody>
          <a:bodyPr/>
          <a:lstStyle/>
          <a:p>
            <a:r>
              <a:rPr lang="fr-FR" sz="1000" b="1" dirty="0">
                <a:solidFill>
                  <a:schemeClr val="bg1"/>
                </a:solidFill>
              </a:rPr>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fr"/>
              <a:t>Des questions ?</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27</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Objectifs d’apprentissage</a:t>
            </a:r>
          </a:p>
        </p:txBody>
      </p:sp>
      <p:sp>
        <p:nvSpPr>
          <p:cNvPr id="102" name="Google Shape;102;p2"/>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fr-FR"/>
              <a:t>Au terme de ce module, vous serez à même de :   </a:t>
            </a:r>
            <a:endParaRPr lang="fr-FR" dirty="0"/>
          </a:p>
          <a:p>
            <a:pPr marL="228600" lvl="0" indent="-228600" algn="l" rtl="0">
              <a:lnSpc>
                <a:spcPct val="100000"/>
              </a:lnSpc>
              <a:spcBef>
                <a:spcPts val="1000"/>
              </a:spcBef>
              <a:spcAft>
                <a:spcPts val="0"/>
              </a:spcAft>
              <a:buSzPts val="2000"/>
              <a:buFont typeface="Arial"/>
              <a:buChar char="•"/>
            </a:pPr>
            <a:r>
              <a:rPr lang="fr-FR"/>
              <a:t>savoir quels documents et registres doivent être disponibles sur le site du test,</a:t>
            </a:r>
            <a:r>
              <a:rPr lang="fr-FR" sz="2000" dirty="0"/>
              <a:t>  </a:t>
            </a:r>
            <a:endParaRPr lang="fr-FR" dirty="0"/>
          </a:p>
          <a:p>
            <a:pPr marL="228600" lvl="0" indent="-228600" algn="l" rtl="0">
              <a:lnSpc>
                <a:spcPct val="100000"/>
              </a:lnSpc>
              <a:spcBef>
                <a:spcPts val="1000"/>
              </a:spcBef>
              <a:spcAft>
                <a:spcPts val="0"/>
              </a:spcAft>
              <a:buSzPts val="2000"/>
              <a:buFont typeface="Arial"/>
              <a:buChar char="•"/>
            </a:pPr>
            <a:r>
              <a:rPr lang="fr-FR"/>
              <a:t>décrire le contenu du registre des TDR-Ag du SARS-CoV-2 et comment l’utiliser,</a:t>
            </a:r>
            <a:r>
              <a:rPr lang="fr-FR" sz="2000" dirty="0"/>
              <a:t>  </a:t>
            </a:r>
            <a:endParaRPr lang="fr-FR" dirty="0"/>
          </a:p>
          <a:p>
            <a:pPr marL="228600" lvl="0" indent="-228600" algn="l" rtl="0">
              <a:lnSpc>
                <a:spcPct val="100000"/>
              </a:lnSpc>
              <a:spcBef>
                <a:spcPts val="1000"/>
              </a:spcBef>
              <a:spcAft>
                <a:spcPts val="0"/>
              </a:spcAft>
              <a:buSzPts val="2000"/>
              <a:buFont typeface="Arial"/>
              <a:buChar char="•"/>
            </a:pPr>
            <a:r>
              <a:rPr lang="fr-FR"/>
              <a:t>comprendre la finalité des indicateurs de qualité,</a:t>
            </a:r>
            <a:r>
              <a:rPr lang="fr-FR" sz="2000" dirty="0"/>
              <a:t>  </a:t>
            </a:r>
          </a:p>
          <a:p>
            <a:pPr marL="228600" lvl="0" indent="-228600" algn="l" rtl="0">
              <a:lnSpc>
                <a:spcPct val="100000"/>
              </a:lnSpc>
              <a:spcBef>
                <a:spcPts val="1000"/>
              </a:spcBef>
              <a:spcAft>
                <a:spcPts val="0"/>
              </a:spcAft>
              <a:buSzPts val="2000"/>
              <a:buFont typeface="Arial"/>
              <a:buChar char="•"/>
            </a:pPr>
            <a:r>
              <a:rPr lang="fr-FR"/>
              <a:t>dresser la liste des indicateurs de qualité à surveiller pour les TDR-Ag du SARS-CoV-2,</a:t>
            </a:r>
            <a:r>
              <a:rPr lang="fr-FR" sz="2000" dirty="0"/>
              <a:t>  </a:t>
            </a:r>
            <a:endParaRPr lang="fr-FR" dirty="0"/>
          </a:p>
          <a:p>
            <a:pPr marL="228600" lvl="0" indent="-228600" algn="l" rtl="0">
              <a:lnSpc>
                <a:spcPct val="100000"/>
              </a:lnSpc>
              <a:spcBef>
                <a:spcPts val="1000"/>
              </a:spcBef>
              <a:spcAft>
                <a:spcPts val="0"/>
              </a:spcAft>
              <a:buSzPts val="2000"/>
              <a:buFont typeface="Arial"/>
              <a:buChar char="•"/>
            </a:pPr>
            <a:r>
              <a:rPr lang="fr-FR"/>
              <a:t>comprendre comment analyser les données des TDR-Ag du SARS-CoV-2. </a:t>
            </a:r>
            <a:endParaRPr lang="fr-FR" dirty="0"/>
          </a:p>
          <a:p>
            <a:pPr marL="228600" lvl="0" indent="-101600" algn="l" rtl="0">
              <a:lnSpc>
                <a:spcPct val="100000"/>
              </a:lnSpc>
              <a:spcBef>
                <a:spcPts val="1000"/>
              </a:spcBef>
              <a:spcAft>
                <a:spcPts val="0"/>
              </a:spcAft>
              <a:buClr>
                <a:schemeClr val="accent1"/>
              </a:buClr>
              <a:buSzPts val="2000"/>
              <a:buNone/>
            </a:pPr>
            <a:endParaRPr lang="fr-FR"/>
          </a:p>
          <a:p>
            <a:pPr marL="228600" lvl="0" indent="-101600" algn="l" rtl="0">
              <a:lnSpc>
                <a:spcPct val="100000"/>
              </a:lnSpc>
              <a:spcBef>
                <a:spcPts val="1000"/>
              </a:spcBef>
              <a:spcAft>
                <a:spcPts val="0"/>
              </a:spcAft>
              <a:buClr>
                <a:schemeClr val="accent1"/>
              </a:buClr>
              <a:buSzPts val="2000"/>
              <a:buNone/>
            </a:pPr>
            <a:endParaRPr lang="fr-FR"/>
          </a:p>
        </p:txBody>
      </p:sp>
      <p:sp>
        <p:nvSpPr>
          <p:cNvPr id="103" name="Google Shape;103;p2"/>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lang="fr-FR" sz="1000"/>
          </a:p>
        </p:txBody>
      </p:sp>
      <p:sp>
        <p:nvSpPr>
          <p:cNvPr id="6" name="Footer Placeholder 3">
            <a:extLst>
              <a:ext uri="{FF2B5EF4-FFF2-40B4-BE49-F238E27FC236}">
                <a16:creationId xmlns:a16="http://schemas.microsoft.com/office/drawing/2014/main" id="{CC622A4F-FE12-4159-A062-A97D4A8A0096}"/>
              </a:ext>
            </a:extLst>
          </p:cNvPr>
          <p:cNvSpPr>
            <a:spLocks noGrp="1"/>
          </p:cNvSpPr>
          <p:nvPr>
            <p:ph type="ftr" sz="quarter" idx="11"/>
            <p:custDataLst>
              <p:tags r:id="rId5"/>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fr"/>
              <a:t>Tenue des registres</a:t>
            </a:r>
          </a:p>
        </p:txBody>
      </p:sp>
    </p:spTree>
    <p:extLst>
      <p:ext uri="{BB962C8B-B14F-4D97-AF65-F5344CB8AC3E}">
        <p14:creationId xmlns:p14="http://schemas.microsoft.com/office/powerpoint/2010/main" val="2116826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Tenue des registres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marL="0" indent="0" rtl="0">
              <a:buNone/>
            </a:pPr>
            <a:r>
              <a:rPr lang="fr"/>
              <a:t>La tenue des registres permet au site de test de :</a:t>
            </a:r>
          </a:p>
          <a:p>
            <a:pPr rtl="0"/>
            <a:endParaRPr lang="en-GB" altLang="en-US" dirty="0"/>
          </a:p>
          <a:p>
            <a:pPr marL="342900" indent="-342900" rtl="0"/>
            <a:r>
              <a:rPr lang="fr"/>
              <a:t>contrôler la qualité des tests ; </a:t>
            </a:r>
          </a:p>
          <a:p>
            <a:pPr marL="342900" indent="-342900" rtl="0"/>
            <a:r>
              <a:rPr lang="fr"/>
              <a:t>suivre le nombre de tests effectués ;</a:t>
            </a:r>
          </a:p>
          <a:p>
            <a:pPr marL="342900" indent="-342900" rtl="0"/>
            <a:r>
              <a:rPr lang="fr"/>
              <a:t>déterminer les fournitures nécessaires aux tests.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5</a:t>
            </a:fld>
            <a:endParaRPr lang="en-GB" sz="1000" dirty="0"/>
          </a:p>
        </p:txBody>
      </p:sp>
      <p:pic>
        <p:nvPicPr>
          <p:cNvPr id="7" name="Picture 6" descr="Shape&#10;&#10;Description automatically generated">
            <a:extLst>
              <a:ext uri="{FF2B5EF4-FFF2-40B4-BE49-F238E27FC236}">
                <a16:creationId xmlns:a16="http://schemas.microsoft.com/office/drawing/2014/main" id="{11AFAE1E-FA96-0F42-B9FC-155D12DDFC98}"/>
              </a:ext>
            </a:extLst>
          </p:cNvPr>
          <p:cNvPicPr>
            <a:picLocks noChangeAspect="1"/>
          </p:cNvPicPr>
          <p:nvPr/>
        </p:nvPicPr>
        <p:blipFill>
          <a:blip r:embed="rId3"/>
          <a:stretch>
            <a:fillRect/>
          </a:stretch>
        </p:blipFill>
        <p:spPr>
          <a:xfrm>
            <a:off x="6713909" y="365126"/>
            <a:ext cx="5150142" cy="5150142"/>
          </a:xfrm>
          <a:prstGeom prst="rect">
            <a:avLst/>
          </a:prstGeom>
        </p:spPr>
      </p:pic>
      <p:sp>
        <p:nvSpPr>
          <p:cNvPr id="4" name="Footer Placeholder 3">
            <a:extLst>
              <a:ext uri="{FF2B5EF4-FFF2-40B4-BE49-F238E27FC236}">
                <a16:creationId xmlns:a16="http://schemas.microsoft.com/office/drawing/2014/main" id="{C93C7B0D-309B-94C9-5497-8EDAE7F6D6E1}"/>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227832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Documents et registres utilisés pour les TDR</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marL="0" indent="0" rtl="0">
              <a:lnSpc>
                <a:spcPct val="85000"/>
              </a:lnSpc>
              <a:buNone/>
            </a:pPr>
            <a:r>
              <a:rPr lang="fr" b="1" dirty="0"/>
              <a:t>Documents</a:t>
            </a:r>
          </a:p>
          <a:p>
            <a:pPr marL="406400" lvl="1" indent="-290513" rtl="0">
              <a:lnSpc>
                <a:spcPct val="85000"/>
              </a:lnSpc>
            </a:pPr>
            <a:r>
              <a:rPr lang="fr" dirty="0"/>
              <a:t>Comprennent les politiques écrites, </a:t>
            </a:r>
            <a:r>
              <a:rPr lang="en-US" dirty="0"/>
              <a:t>l</a:t>
            </a:r>
            <a:r>
              <a:rPr lang="fr" dirty="0"/>
              <a:t>es descriptions de processus et </a:t>
            </a:r>
            <a:r>
              <a:rPr lang="en-US" dirty="0"/>
              <a:t>l</a:t>
            </a:r>
            <a:r>
              <a:rPr lang="fr" dirty="0"/>
              <a:t>es modes opératoires normalisés (MON)</a:t>
            </a:r>
          </a:p>
          <a:p>
            <a:pPr marL="406400" lvl="1" indent="-290513" rtl="0">
              <a:lnSpc>
                <a:spcPct val="85000"/>
              </a:lnSpc>
            </a:pPr>
            <a:r>
              <a:rPr lang="fr" dirty="0"/>
              <a:t>Sont utilisés pour communiquer des informations sur les politiques et procédures de test.</a:t>
            </a:r>
          </a:p>
          <a:p>
            <a:pPr rtl="0"/>
            <a:endParaRPr lang="en-US" dirty="0"/>
          </a:p>
          <a:p>
            <a:pPr marL="0" indent="0" rtl="0">
              <a:buNone/>
            </a:pPr>
            <a:r>
              <a:rPr lang="fr" b="1" dirty="0"/>
              <a:t>Registres</a:t>
            </a:r>
          </a:p>
          <a:p>
            <a:pPr marL="406400" lvl="1" indent="-290513" rtl="0">
              <a:lnSpc>
                <a:spcPct val="85000"/>
              </a:lnSpc>
            </a:pPr>
            <a:r>
              <a:rPr lang="fr" dirty="0"/>
              <a:t>Informations consignées sur des feuilles de travail, des formulaires et des tableaux </a:t>
            </a:r>
          </a:p>
          <a:p>
            <a:pPr marL="406400" lvl="1" indent="-290513" rtl="0">
              <a:lnSpc>
                <a:spcPct val="85000"/>
              </a:lnSpc>
            </a:pPr>
            <a:r>
              <a:rPr lang="fr" dirty="0"/>
              <a:t>Sont utilisés pour enregistrer des données sur les procédures et les résultats des tests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6</a:t>
            </a:fld>
            <a:endParaRPr lang="en-GB" sz="1000" dirty="0"/>
          </a:p>
        </p:txBody>
      </p:sp>
      <p:sp>
        <p:nvSpPr>
          <p:cNvPr id="4" name="Footer Placeholder 3">
            <a:extLst>
              <a:ext uri="{FF2B5EF4-FFF2-40B4-BE49-F238E27FC236}">
                <a16:creationId xmlns:a16="http://schemas.microsoft.com/office/drawing/2014/main" id="{E9740831-DA8A-5E4B-89E3-60E230FA75BA}"/>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34261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dirty="0"/>
              <a:t>Quels documents conserver sur </a:t>
            </a:r>
            <a:r>
              <a:rPr lang="en-US" dirty="0"/>
              <a:t>le site</a:t>
            </a:r>
            <a:r>
              <a:rPr lang="fr" dirty="0"/>
              <a:t>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677370" y="1744592"/>
            <a:ext cx="10942543" cy="4440760"/>
          </a:xfrm>
        </p:spPr>
        <p:txBody>
          <a:bodyPr numCol="2" rtlCol="0">
            <a:normAutofit/>
          </a:bodyPr>
          <a:lstStyle/>
          <a:p>
            <a:pPr rtl="0">
              <a:lnSpc>
                <a:spcPct val="150000"/>
              </a:lnSpc>
            </a:pPr>
            <a:r>
              <a:rPr lang="fr" dirty="0"/>
              <a:t>Politiques nationales et algorithme de test</a:t>
            </a:r>
          </a:p>
          <a:p>
            <a:pPr rtl="0">
              <a:lnSpc>
                <a:spcPct val="150000"/>
              </a:lnSpc>
            </a:pPr>
            <a:r>
              <a:rPr lang="fr" dirty="0"/>
              <a:t>Manuels de sécurité</a:t>
            </a:r>
          </a:p>
          <a:p>
            <a:pPr rtl="0">
              <a:lnSpc>
                <a:spcPct val="150000"/>
              </a:lnSpc>
            </a:pPr>
            <a:r>
              <a:rPr lang="en-US" dirty="0"/>
              <a:t>MON </a:t>
            </a:r>
            <a:r>
              <a:rPr lang="en-US" dirty="0" err="1"/>
              <a:t>incluant</a:t>
            </a:r>
            <a:r>
              <a:rPr lang="fr" dirty="0"/>
              <a:t> :</a:t>
            </a:r>
          </a:p>
          <a:p>
            <a:pPr lvl="1" rtl="0">
              <a:lnSpc>
                <a:spcPct val="150000"/>
              </a:lnSpc>
            </a:pPr>
            <a:r>
              <a:rPr lang="fr" dirty="0"/>
              <a:t>Préparation d</a:t>
            </a:r>
            <a:r>
              <a:rPr lang="en-US" dirty="0"/>
              <a:t>es</a:t>
            </a:r>
            <a:r>
              <a:rPr lang="fr" dirty="0"/>
              <a:t> désinfectant</a:t>
            </a:r>
            <a:r>
              <a:rPr lang="en-US" dirty="0"/>
              <a:t>s</a:t>
            </a:r>
            <a:endParaRPr lang="fr" dirty="0"/>
          </a:p>
          <a:p>
            <a:pPr lvl="1" rtl="0">
              <a:lnSpc>
                <a:spcPct val="150000"/>
              </a:lnSpc>
            </a:pPr>
            <a:r>
              <a:rPr lang="fr" dirty="0"/>
              <a:t>Prélèvement d’échantillon</a:t>
            </a:r>
          </a:p>
          <a:p>
            <a:pPr lvl="1" rtl="0">
              <a:lnSpc>
                <a:spcPct val="150000"/>
              </a:lnSpc>
            </a:pPr>
            <a:r>
              <a:rPr lang="fr" dirty="0"/>
              <a:t>Procédures de test</a:t>
            </a:r>
          </a:p>
          <a:p>
            <a:pPr lvl="1" rtl="0">
              <a:lnSpc>
                <a:spcPct val="150000"/>
              </a:lnSpc>
            </a:pPr>
            <a:r>
              <a:rPr lang="fr" dirty="0"/>
              <a:t>Gestion des déchets</a:t>
            </a:r>
          </a:p>
          <a:p>
            <a:pPr rtl="0"/>
            <a:endParaRPr lang="en-US" altLang="en-US" dirty="0"/>
          </a:p>
          <a:p>
            <a:pPr rtl="0"/>
            <a:endParaRPr lang="en-US" altLang="en-US" dirty="0"/>
          </a:p>
          <a:p>
            <a:pPr rtl="0"/>
            <a:endParaRPr lang="en-US" altLang="en-US" dirty="0"/>
          </a:p>
          <a:p>
            <a:pPr rtl="0"/>
            <a:endParaRPr lang="en-US" altLang="en-US" dirty="0"/>
          </a:p>
          <a:p>
            <a:pPr rtl="0"/>
            <a:endParaRPr lang="en-US" altLang="en-US" dirty="0"/>
          </a:p>
          <a:p>
            <a:pPr rtl="0"/>
            <a:r>
              <a:rPr lang="fr" dirty="0"/>
              <a:t>Effectuer le contrôle qualité (CQ) </a:t>
            </a:r>
          </a:p>
          <a:p>
            <a:pPr rtl="0"/>
            <a:r>
              <a:rPr lang="fr" dirty="0"/>
              <a:t>Effectuer l’évaluation externe de la qualité (</a:t>
            </a:r>
            <a:r>
              <a:rPr lang="en-US" dirty="0"/>
              <a:t>EEC)</a:t>
            </a:r>
            <a:endParaRPr lang="fr" dirty="0"/>
          </a:p>
          <a:p>
            <a:pPr rtl="0"/>
            <a:endParaRPr lang="en-US" altLang="en-US" dirty="0"/>
          </a:p>
          <a:p>
            <a:pPr marL="0" indent="0" rtl="0">
              <a:buNone/>
            </a:pP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7</a:t>
            </a:fld>
            <a:endParaRPr lang="en-GB" sz="1000" dirty="0"/>
          </a:p>
        </p:txBody>
      </p:sp>
      <p:grpSp>
        <p:nvGrpSpPr>
          <p:cNvPr id="6" name="Group 5">
            <a:extLst>
              <a:ext uri="{FF2B5EF4-FFF2-40B4-BE49-F238E27FC236}">
                <a16:creationId xmlns:a16="http://schemas.microsoft.com/office/drawing/2014/main" id="{D9F50DDB-674E-1946-8CA0-D419783E50FA}"/>
              </a:ext>
            </a:extLst>
          </p:cNvPr>
          <p:cNvGrpSpPr/>
          <p:nvPr/>
        </p:nvGrpSpPr>
        <p:grpSpPr>
          <a:xfrm>
            <a:off x="7878880" y="1685256"/>
            <a:ext cx="4211523" cy="596348"/>
            <a:chOff x="7861998" y="1527451"/>
            <a:chExt cx="4039230" cy="596348"/>
          </a:xfrm>
        </p:grpSpPr>
        <p:sp>
          <p:nvSpPr>
            <p:cNvPr id="7" name="TextBox 6">
              <a:extLst>
                <a:ext uri="{FF2B5EF4-FFF2-40B4-BE49-F238E27FC236}">
                  <a16:creationId xmlns:a16="http://schemas.microsoft.com/office/drawing/2014/main" id="{D28776D5-26D3-494E-A458-FABD3029258A}"/>
                </a:ext>
              </a:extLst>
            </p:cNvPr>
            <p:cNvSpPr txBox="1"/>
            <p:nvPr/>
          </p:nvSpPr>
          <p:spPr>
            <a:xfrm>
              <a:off x="8387592" y="1611695"/>
              <a:ext cx="3513636"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directives en vigueur dans votre pays</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BAC449EA-8190-AE47-9CA4-10711FCDEB7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9" name="Graphic 8" descr="Pencil">
              <a:extLst>
                <a:ext uri="{FF2B5EF4-FFF2-40B4-BE49-F238E27FC236}">
                  <a16:creationId xmlns:a16="http://schemas.microsoft.com/office/drawing/2014/main" id="{AD1266C4-02FF-B647-8A9E-BD45F4E865E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A17461B-EBE8-C638-1037-7F56D24A0BC8}"/>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3963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custDataLst>
              <p:tags r:id="rId2"/>
            </p:custDataLst>
          </p:nvPr>
        </p:nvSpPr>
        <p:spPr>
          <a:xfrm>
            <a:off x="838200" y="35518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Quels registres conserver sur le site ?</a:t>
            </a:r>
          </a:p>
        </p:txBody>
      </p:sp>
      <p:sp>
        <p:nvSpPr>
          <p:cNvPr id="140" name="Google Shape;140;p7"/>
          <p:cNvSpPr txBox="1">
            <a:spLocks noGrp="1"/>
          </p:cNvSpPr>
          <p:nvPr>
            <p:ph type="body" idx="1"/>
            <p:custDataLst>
              <p:tags r:id="rId3"/>
            </p:custDataLst>
          </p:nvPr>
        </p:nvSpPr>
        <p:spPr>
          <a:xfrm>
            <a:off x="838200" y="1736203"/>
            <a:ext cx="7262350" cy="4440760"/>
          </a:xfrm>
          <a:prstGeom prst="rect">
            <a:avLst/>
          </a:prstGeom>
          <a:noFill/>
          <a:ln>
            <a:noFill/>
          </a:ln>
        </p:spPr>
        <p:txBody>
          <a:bodyPr spcFirstLastPara="1" wrap="square" lIns="91425" tIns="45700" rIns="91425" bIns="45700" anchor="t" anchorCtr="0">
            <a:normAutofit lnSpcReduction="10000"/>
          </a:bodyPr>
          <a:lstStyle/>
          <a:p>
            <a:pPr marL="228600" indent="-228600">
              <a:spcBef>
                <a:spcPts val="0"/>
              </a:spcBef>
            </a:pPr>
            <a:r>
              <a:rPr lang="fr-FR" dirty="0"/>
              <a:t>Formulaires de demande de test </a:t>
            </a:r>
          </a:p>
          <a:p>
            <a:pPr marL="228600" lvl="0" indent="-228600" algn="l" rtl="0">
              <a:lnSpc>
                <a:spcPct val="100000"/>
              </a:lnSpc>
              <a:spcBef>
                <a:spcPts val="1000"/>
              </a:spcBef>
              <a:spcAft>
                <a:spcPts val="0"/>
              </a:spcAft>
              <a:buClr>
                <a:schemeClr val="accent1"/>
              </a:buClr>
              <a:buSzPts val="2000"/>
              <a:buChar char="•"/>
            </a:pPr>
            <a:r>
              <a:rPr lang="fr-FR" dirty="0"/>
              <a:t>Registres des transferts d’échantillons</a:t>
            </a:r>
          </a:p>
          <a:p>
            <a:pPr marL="228600" lvl="0" indent="-228600" algn="l" rtl="0">
              <a:lnSpc>
                <a:spcPct val="100000"/>
              </a:lnSpc>
              <a:spcBef>
                <a:spcPts val="1000"/>
              </a:spcBef>
              <a:spcAft>
                <a:spcPts val="0"/>
              </a:spcAft>
              <a:buClr>
                <a:schemeClr val="accent1"/>
              </a:buClr>
              <a:buSzPts val="2000"/>
              <a:buChar char="•"/>
            </a:pPr>
            <a:r>
              <a:rPr lang="fr-FR" dirty="0"/>
              <a:t>Registre des TDR-Ag du SARS-CoV-2 </a:t>
            </a:r>
          </a:p>
          <a:p>
            <a:pPr marL="228600" lvl="0" indent="-228600" algn="l" rtl="0">
              <a:lnSpc>
                <a:spcPct val="100000"/>
              </a:lnSpc>
              <a:spcBef>
                <a:spcPts val="1000"/>
              </a:spcBef>
              <a:spcAft>
                <a:spcPts val="0"/>
              </a:spcAft>
              <a:buClr>
                <a:schemeClr val="accent1"/>
              </a:buClr>
              <a:buSzPts val="2000"/>
              <a:buChar char="•"/>
            </a:pPr>
            <a:r>
              <a:rPr lang="fr-FR" dirty="0"/>
              <a:t>Registres de température (par exemple, équipement thermosensible, stockage à froid)</a:t>
            </a:r>
          </a:p>
          <a:p>
            <a:pPr marL="228600" lvl="0" indent="-228600" algn="l" rtl="0">
              <a:lnSpc>
                <a:spcPct val="100000"/>
              </a:lnSpc>
              <a:spcBef>
                <a:spcPts val="1000"/>
              </a:spcBef>
              <a:spcAft>
                <a:spcPts val="0"/>
              </a:spcAft>
              <a:buClr>
                <a:schemeClr val="accent1"/>
              </a:buClr>
              <a:buSzPts val="2000"/>
              <a:buChar char="•"/>
            </a:pPr>
            <a:r>
              <a:rPr lang="fr-FR" dirty="0"/>
              <a:t>Fiches d’inventaire</a:t>
            </a:r>
          </a:p>
          <a:p>
            <a:pPr marL="228600" indent="-228600"/>
            <a:r>
              <a:rPr lang="fr-FR" dirty="0"/>
              <a:t>Registre de surveillance de la COVID-19 </a:t>
            </a:r>
          </a:p>
          <a:p>
            <a:pPr marL="228600" indent="-228600"/>
            <a:r>
              <a:rPr lang="fr-FR" dirty="0"/>
              <a:t>Formulaire d’enregistrement des observations des utilisateurs, dans le cadre de la surveillance </a:t>
            </a:r>
            <a:r>
              <a:rPr lang="fr-FR" dirty="0" err="1"/>
              <a:t>postcommercialisation</a:t>
            </a:r>
            <a:r>
              <a:rPr lang="fr-FR" b="1" i="1" dirty="0"/>
              <a:t> </a:t>
            </a:r>
            <a:r>
              <a:rPr lang="fr-FR" b="1" i="1" u="sng" dirty="0">
                <a:hlinkClick r:id="rId10"/>
              </a:rPr>
              <a:t>ici</a:t>
            </a:r>
            <a:r>
              <a:rPr lang="fr-FR" dirty="0"/>
              <a:t> (disponible en français à l’Annexe 1 du document accessible ici : https://www.who.int/fr/publications-detail/9789240015319)</a:t>
            </a:r>
          </a:p>
        </p:txBody>
      </p:sp>
      <p:sp>
        <p:nvSpPr>
          <p:cNvPr id="141" name="Google Shape;141;p7"/>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lang="fr-FR" sz="1000"/>
          </a:p>
        </p:txBody>
      </p:sp>
      <p:pic>
        <p:nvPicPr>
          <p:cNvPr id="142" name="Google Shape;142;p7" descr="Diagram&#10;&#10;Description automatically generated"/>
          <p:cNvPicPr preferRelativeResize="0"/>
          <p:nvPr>
            <p:custDataLst>
              <p:tags r:id="rId5"/>
            </p:custDataLst>
          </p:nvPr>
        </p:nvPicPr>
        <p:blipFill rotWithShape="1">
          <a:blip r:embed="rId11">
            <a:alphaModFix/>
          </a:blip>
          <a:srcRect/>
          <a:stretch/>
        </p:blipFill>
        <p:spPr>
          <a:xfrm>
            <a:off x="8015226" y="2283685"/>
            <a:ext cx="4009393" cy="4009393"/>
          </a:xfrm>
          <a:prstGeom prst="rect">
            <a:avLst/>
          </a:prstGeom>
          <a:noFill/>
          <a:ln>
            <a:noFill/>
          </a:ln>
        </p:spPr>
      </p:pic>
      <p:grpSp>
        <p:nvGrpSpPr>
          <p:cNvPr id="8" name="Group 7">
            <a:extLst>
              <a:ext uri="{FF2B5EF4-FFF2-40B4-BE49-F238E27FC236}">
                <a16:creationId xmlns:a16="http://schemas.microsoft.com/office/drawing/2014/main" id="{7FA94C31-B90E-4009-A56F-609F02C79347}"/>
              </a:ext>
            </a:extLst>
          </p:cNvPr>
          <p:cNvGrpSpPr/>
          <p:nvPr>
            <p:custDataLst>
              <p:tags r:id="rId6"/>
            </p:custDataLst>
          </p:nvPr>
        </p:nvGrpSpPr>
        <p:grpSpPr>
          <a:xfrm>
            <a:off x="8100550" y="1712964"/>
            <a:ext cx="3924069" cy="598256"/>
            <a:chOff x="7861998" y="1527451"/>
            <a:chExt cx="3924069" cy="598256"/>
          </a:xfrm>
        </p:grpSpPr>
        <p:sp>
          <p:nvSpPr>
            <p:cNvPr id="9" name="TextBox 8">
              <a:extLst>
                <a:ext uri="{FF2B5EF4-FFF2-40B4-BE49-F238E27FC236}">
                  <a16:creationId xmlns:a16="http://schemas.microsoft.com/office/drawing/2014/main" id="{2559CE42-E7A1-4394-A36B-D26C07A5FA0F}"/>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9BF7A50C-7F97-4D2B-95D1-82AA311651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8ECFA811-9C7A-41B6-B4BB-A9E64C989CAC}"/>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3937D224-4D22-9C84-C762-119FD5FC3E0F}"/>
              </a:ext>
            </a:extLst>
          </p:cNvPr>
          <p:cNvSpPr>
            <a:spLocks noGrp="1"/>
          </p:cNvSpPr>
          <p:nvPr>
            <p:ph type="ftr" sz="quarter" idx="11"/>
            <p:custDataLst>
              <p:tags r:id="rId7"/>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fr"/>
              <a:t>Conseils pour une bonne tenue des registres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fr" dirty="0"/>
              <a:t>Comprendre les informations enregistrées.</a:t>
            </a:r>
          </a:p>
          <a:p>
            <a:r>
              <a:rPr lang="fr" dirty="0"/>
              <a:t>S’assurer que toutes les informations sont enregistrées chaque fois qu'une procédure est effectuée.</a:t>
            </a:r>
          </a:p>
          <a:p>
            <a:pPr rtl="0"/>
            <a:r>
              <a:rPr lang="fr" dirty="0"/>
              <a:t>S’assurer que toutes les informations cruciales sont consignées :</a:t>
            </a:r>
          </a:p>
          <a:p>
            <a:pPr lvl="1" rtl="0"/>
            <a:r>
              <a:rPr lang="fr" dirty="0"/>
              <a:t>renseignement sur le patient</a:t>
            </a:r>
          </a:p>
          <a:p>
            <a:pPr lvl="1" rtl="0"/>
            <a:r>
              <a:rPr lang="fr" dirty="0"/>
              <a:t>nom du kit de test, numéro de lot, date de péremption</a:t>
            </a:r>
          </a:p>
          <a:p>
            <a:pPr lvl="1" rtl="0"/>
            <a:r>
              <a:rPr lang="fr" dirty="0"/>
              <a:t>les résultats individuels et finaux des tests.</a:t>
            </a:r>
          </a:p>
          <a:p>
            <a:pPr rtl="0"/>
            <a:r>
              <a:rPr lang="fr" dirty="0"/>
              <a:t>Les informations doivent être documentées de la même manière à chaque fois.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9</a:t>
            </a:fld>
            <a:endParaRPr lang="en-GB" sz="1000" dirty="0"/>
          </a:p>
        </p:txBody>
      </p:sp>
      <p:sp>
        <p:nvSpPr>
          <p:cNvPr id="4" name="Footer Placeholder 3">
            <a:extLst>
              <a:ext uri="{FF2B5EF4-FFF2-40B4-BE49-F238E27FC236}">
                <a16:creationId xmlns:a16="http://schemas.microsoft.com/office/drawing/2014/main" id="{1F81F9C0-B28F-3358-6538-3E5A36FB05BF}"/>
              </a:ext>
            </a:extLst>
          </p:cNvPr>
          <p:cNvSpPr>
            <a:spLocks noGrp="1"/>
          </p:cNvSpPr>
          <p:nvPr>
            <p:ph type="ftr" sz="quarter" idx="11"/>
            <p:custDataLst>
              <p:tags r:id="rId1"/>
            </p:custDataLst>
          </p:nvPr>
        </p:nvSpPr>
        <p:spPr>
          <a:xfrm>
            <a:off x="838200" y="6356350"/>
            <a:ext cx="8900160" cy="501650"/>
          </a:xfrm>
        </p:spPr>
        <p:txBody>
          <a:bodyPr/>
          <a:lstStyle/>
          <a:p>
            <a:r>
              <a:rPr lang="fr-FR" dirty="0"/>
              <a:t>Atelier de formation sur les tests de diagnostic rapide antigéniques du SARS-CoV-2 – v3.0 | Utilisation des données des TDR-Ag du SARS-CoV-2</a:t>
            </a:r>
          </a:p>
        </p:txBody>
      </p:sp>
    </p:spTree>
    <p:extLst>
      <p:ext uri="{BB962C8B-B14F-4D97-AF65-F5344CB8AC3E}">
        <p14:creationId xmlns:p14="http://schemas.microsoft.com/office/powerpoint/2010/main" val="2916671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4"/>
</p:tagLst>
</file>

<file path=ppt/tags/tag23.xml><?xml version="1.0" encoding="utf-8"?>
<p:tagLst xmlns:a="http://schemas.openxmlformats.org/drawingml/2006/main" xmlns:r="http://schemas.openxmlformats.org/officeDocument/2006/relationships" xmlns:p="http://schemas.openxmlformats.org/presentationml/2006/main">
  <p:tag name="NUM" val="5"/>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4"/>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5"/>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7"/>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6"/>
</p:tagLst>
</file>

<file path=ppt/tags/tag61.xml><?xml version="1.0" encoding="utf-8"?>
<p:tagLst xmlns:a="http://schemas.openxmlformats.org/drawingml/2006/main" xmlns:r="http://schemas.openxmlformats.org/officeDocument/2006/relationships" xmlns:p="http://schemas.openxmlformats.org/presentationml/2006/main">
  <p:tag name="NUM" val="7"/>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3" ma:contentTypeDescription="Create a new document." ma:contentTypeScope="" ma:versionID="6da1ab3fdc7949a51a2bbbfd6a8e6a85">
  <xsd:schema xmlns:xsd="http://www.w3.org/2001/XMLSchema" xmlns:xs="http://www.w3.org/2001/XMLSchema" xmlns:p="http://schemas.microsoft.com/office/2006/metadata/properties" xmlns:ns3="0b20a213-df17-4e56-abb9-25e675dfe243" xmlns:ns4="50abfce2-7de5-4274-91db-6f247c946576" targetNamespace="http://schemas.microsoft.com/office/2006/metadata/properties" ma:root="true" ma:fieldsID="b285354fe15bfe8dace5d868a6344c63" ns3:_="" ns4:_="">
    <xsd:import namespace="0b20a213-df17-4e56-abb9-25e675dfe243"/>
    <xsd:import namespace="50abfce2-7de5-4274-91db-6f247c94657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abfce2-7de5-4274-91db-6f247c94657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0D12EC-AADD-460E-A6BF-B86CBE30A0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50abfce2-7de5-4274-91db-6f247c9465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5F51DE-96E7-4E6B-B2EF-B541FD749B59}">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0b20a213-df17-4e56-abb9-25e675dfe243"/>
    <ds:schemaRef ds:uri="50abfce2-7de5-4274-91db-6f247c946576"/>
    <ds:schemaRef ds:uri="http://purl.org/dc/term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FBF51C5D-A9D2-480B-8D98-2ED381B98F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1666</TotalTime>
  <Words>2966</Words>
  <Application>Microsoft Office PowerPoint</Application>
  <PresentationFormat>Widescreen</PresentationFormat>
  <Paragraphs>240</Paragraphs>
  <Slides>27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Avenir Roman</vt:lpstr>
      <vt:lpstr>Calibri</vt:lpstr>
      <vt:lpstr>Office Theme</vt:lpstr>
      <vt:lpstr>09</vt:lpstr>
      <vt:lpstr>Clause de non-responsabilité</vt:lpstr>
      <vt:lpstr>Objectifs d’apprentissage</vt:lpstr>
      <vt:lpstr>Tenue des registres</vt:lpstr>
      <vt:lpstr>Tenue des registres</vt:lpstr>
      <vt:lpstr>Documents et registres utilisés pour les TDR</vt:lpstr>
      <vt:lpstr>Quels documents conserver sur le site ?</vt:lpstr>
      <vt:lpstr>Quels registres conserver sur le site ?</vt:lpstr>
      <vt:lpstr>Conseils pour une bonne tenue des registres</vt:lpstr>
      <vt:lpstr>Registre des TDR-Ag du SARS-CoV-2 *</vt:lpstr>
      <vt:lpstr>PowerPoint Presentation</vt:lpstr>
      <vt:lpstr>Conservation des documents et registres</vt:lpstr>
      <vt:lpstr>Collecte des indicateurs de qualité</vt:lpstr>
      <vt:lpstr>Que sont les indicateurs de qualité (IQ) ?</vt:lpstr>
      <vt:lpstr>Pourquoi les indicateurs de qualité (IQ) sont-ils importants ? </vt:lpstr>
      <vt:lpstr>  Quels IQ devraient être utilisés pour contrôler le dépistage de la COVID-19 ?</vt:lpstr>
      <vt:lpstr>Collecte et analyse des données sur les IQ (1)</vt:lpstr>
      <vt:lpstr>Collecte et analyse des données sur les IQ (2)</vt:lpstr>
      <vt:lpstr>Corriger les erreurs</vt:lpstr>
      <vt:lpstr>Exemple de correction des erreurs</vt:lpstr>
      <vt:lpstr>Communication rapide des problèmes à l’équipe clinique</vt:lpstr>
      <vt:lpstr>Communication rapide des problèmes au fabricant</vt:lpstr>
      <vt:lpstr>Communication des données au niveau national ou au niveau de supervision (1)</vt:lpstr>
      <vt:lpstr>Communication des données au niveau national ou au niveau de supervision (2)</vt:lpstr>
      <vt:lpstr>PowerPoint Presentation</vt:lpstr>
      <vt:lpstr>PowerPoint Presentation</vt:lpstr>
      <vt:lpstr>Des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82</cp:revision>
  <dcterms:created xsi:type="dcterms:W3CDTF">2020-10-08T10:02:18Z</dcterms:created>
  <dcterms:modified xsi:type="dcterms:W3CDTF">2022-10-04T10:09:16Z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